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 id="2147483661" r:id="rId4"/>
    <p:sldMasterId id="2147483672" r:id="rId5"/>
  </p:sldMasterIdLst>
  <p:notesMasterIdLst>
    <p:notesMasterId r:id="rId30"/>
  </p:notesMasterIdLst>
  <p:handoutMasterIdLst>
    <p:handoutMasterId r:id="rId31"/>
  </p:handoutMasterIdLst>
  <p:sldIdLst>
    <p:sldId id="256" r:id="rId6"/>
    <p:sldId id="961" r:id="rId7"/>
    <p:sldId id="965" r:id="rId8"/>
    <p:sldId id="975" r:id="rId9"/>
    <p:sldId id="985" r:id="rId10"/>
    <p:sldId id="989" r:id="rId11"/>
    <p:sldId id="1009" r:id="rId12"/>
    <p:sldId id="997" r:id="rId13"/>
    <p:sldId id="1014" r:id="rId14"/>
    <p:sldId id="1016" r:id="rId15"/>
    <p:sldId id="1002" r:id="rId16"/>
    <p:sldId id="1017" r:id="rId17"/>
    <p:sldId id="1008" r:id="rId18"/>
    <p:sldId id="1019" r:id="rId19"/>
    <p:sldId id="1020" r:id="rId20"/>
    <p:sldId id="993" r:id="rId21"/>
    <p:sldId id="995" r:id="rId22"/>
    <p:sldId id="994" r:id="rId23"/>
    <p:sldId id="998" r:id="rId24"/>
    <p:sldId id="999" r:id="rId25"/>
    <p:sldId id="1021" r:id="rId26"/>
    <p:sldId id="1000" r:id="rId27"/>
    <p:sldId id="988" r:id="rId28"/>
    <p:sldId id="266"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67" autoAdjust="0"/>
    <p:restoredTop sz="96540" autoAdjust="0"/>
  </p:normalViewPr>
  <p:slideViewPr>
    <p:cSldViewPr snapToGrid="0">
      <p:cViewPr varScale="1">
        <p:scale>
          <a:sx n="108" d="100"/>
          <a:sy n="108" d="100"/>
        </p:scale>
        <p:origin x="942" y="108"/>
      </p:cViewPr>
      <p:guideLst/>
    </p:cSldViewPr>
  </p:slideViewPr>
  <p:outlineViewPr>
    <p:cViewPr>
      <p:scale>
        <a:sx n="33" d="100"/>
        <a:sy n="33" d="100"/>
      </p:scale>
      <p:origin x="0" y="-677"/>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clustered"/>
        <c:varyColors val="0"/>
        <c:ser>
          <c:idx val="0"/>
          <c:order val="0"/>
          <c:tx>
            <c:strRef>
              <c:f>Sheet1!$B$1</c:f>
              <c:strCache>
                <c:ptCount val="1"/>
                <c:pt idx="0">
                  <c:v>Low active</c:v>
                </c:pt>
              </c:strCache>
            </c:strRef>
          </c:tx>
          <c:spPr>
            <a:solidFill>
              <a:srgbClr val="FFC000"/>
            </a:solidFill>
          </c:spPr>
          <c:invertIfNegative val="0"/>
          <c:dPt>
            <c:idx val="0"/>
            <c:invertIfNegative val="0"/>
            <c:bubble3D val="0"/>
            <c:spPr>
              <a:solidFill>
                <a:srgbClr val="FFC000"/>
              </a:solidFill>
              <a:ln>
                <a:solidFill>
                  <a:srgbClr val="FFC000"/>
                </a:solidFill>
              </a:ln>
            </c:spPr>
            <c:extLst>
              <c:ext xmlns:c16="http://schemas.microsoft.com/office/drawing/2014/chart" uri="{C3380CC4-5D6E-409C-BE32-E72D297353CC}">
                <c16:uniqueId val="{00000001-5F2D-44E5-B236-D42B8B6D272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Energy</c:v>
                </c:pt>
                <c:pt idx="1">
                  <c:v>Social function</c:v>
                </c:pt>
                <c:pt idx="2">
                  <c:v>Overall QOL</c:v>
                </c:pt>
                <c:pt idx="3">
                  <c:v>Physical Health</c:v>
                </c:pt>
                <c:pt idx="4">
                  <c:v>Mental Health</c:v>
                </c:pt>
              </c:strCache>
            </c:strRef>
          </c:cat>
          <c:val>
            <c:numRef>
              <c:f>Sheet1!$B$2:$B$6</c:f>
              <c:numCache>
                <c:formatCode>General</c:formatCode>
                <c:ptCount val="5"/>
                <c:pt idx="0">
                  <c:v>35.200000000000003</c:v>
                </c:pt>
                <c:pt idx="1">
                  <c:v>59.7</c:v>
                </c:pt>
                <c:pt idx="2">
                  <c:v>60</c:v>
                </c:pt>
                <c:pt idx="3">
                  <c:v>48.3</c:v>
                </c:pt>
                <c:pt idx="4">
                  <c:v>61.4</c:v>
                </c:pt>
              </c:numCache>
            </c:numRef>
          </c:val>
          <c:extLst>
            <c:ext xmlns:c16="http://schemas.microsoft.com/office/drawing/2014/chart" uri="{C3380CC4-5D6E-409C-BE32-E72D297353CC}">
              <c16:uniqueId val="{00000002-5F2D-44E5-B236-D42B8B6D272C}"/>
            </c:ext>
          </c:extLst>
        </c:ser>
        <c:ser>
          <c:idx val="1"/>
          <c:order val="1"/>
          <c:tx>
            <c:strRef>
              <c:f>Sheet1!$C$1</c:f>
              <c:strCache>
                <c:ptCount val="1"/>
                <c:pt idx="0">
                  <c:v>Moderate active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Energy</c:v>
                </c:pt>
                <c:pt idx="1">
                  <c:v>Social function</c:v>
                </c:pt>
                <c:pt idx="2">
                  <c:v>Overall QOL</c:v>
                </c:pt>
                <c:pt idx="3">
                  <c:v>Physical Health</c:v>
                </c:pt>
                <c:pt idx="4">
                  <c:v>Mental Health</c:v>
                </c:pt>
              </c:strCache>
            </c:strRef>
          </c:cat>
          <c:val>
            <c:numRef>
              <c:f>Sheet1!$C$2:$C$6</c:f>
              <c:numCache>
                <c:formatCode>General</c:formatCode>
                <c:ptCount val="5"/>
                <c:pt idx="0">
                  <c:v>46.3</c:v>
                </c:pt>
                <c:pt idx="1">
                  <c:v>74.599999999999994</c:v>
                </c:pt>
                <c:pt idx="2">
                  <c:v>70.099999999999994</c:v>
                </c:pt>
                <c:pt idx="3">
                  <c:v>63.4</c:v>
                </c:pt>
                <c:pt idx="4">
                  <c:v>69.599999999999994</c:v>
                </c:pt>
              </c:numCache>
            </c:numRef>
          </c:val>
          <c:extLst>
            <c:ext xmlns:c16="http://schemas.microsoft.com/office/drawing/2014/chart" uri="{C3380CC4-5D6E-409C-BE32-E72D297353CC}">
              <c16:uniqueId val="{00000003-5F2D-44E5-B236-D42B8B6D272C}"/>
            </c:ext>
          </c:extLst>
        </c:ser>
        <c:ser>
          <c:idx val="2"/>
          <c:order val="2"/>
          <c:tx>
            <c:strRef>
              <c:f>Sheet1!$D$1</c:f>
              <c:strCache>
                <c:ptCount val="1"/>
                <c:pt idx="0">
                  <c:v>High active</c:v>
                </c:pt>
              </c:strCache>
            </c:strRef>
          </c:tx>
          <c:spPr>
            <a:solidFill>
              <a:schemeClr val="bg2">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Energy</c:v>
                </c:pt>
                <c:pt idx="1">
                  <c:v>Social function</c:v>
                </c:pt>
                <c:pt idx="2">
                  <c:v>Overall QOL</c:v>
                </c:pt>
                <c:pt idx="3">
                  <c:v>Physical Health</c:v>
                </c:pt>
                <c:pt idx="4">
                  <c:v>Mental Health</c:v>
                </c:pt>
              </c:strCache>
            </c:strRef>
          </c:cat>
          <c:val>
            <c:numRef>
              <c:f>Sheet1!$D$2:$D$6</c:f>
              <c:numCache>
                <c:formatCode>General</c:formatCode>
                <c:ptCount val="5"/>
                <c:pt idx="0">
                  <c:v>53.1</c:v>
                </c:pt>
                <c:pt idx="1">
                  <c:v>79.2</c:v>
                </c:pt>
                <c:pt idx="2">
                  <c:v>74.5</c:v>
                </c:pt>
                <c:pt idx="3">
                  <c:v>70.2</c:v>
                </c:pt>
                <c:pt idx="4">
                  <c:v>72.5</c:v>
                </c:pt>
              </c:numCache>
            </c:numRef>
          </c:val>
          <c:extLst>
            <c:ext xmlns:c16="http://schemas.microsoft.com/office/drawing/2014/chart" uri="{C3380CC4-5D6E-409C-BE32-E72D297353CC}">
              <c16:uniqueId val="{00000004-5F2D-44E5-B236-D42B8B6D272C}"/>
            </c:ext>
          </c:extLst>
        </c:ser>
        <c:dLbls>
          <c:showLegendKey val="0"/>
          <c:showVal val="1"/>
          <c:showCatName val="0"/>
          <c:showSerName val="0"/>
          <c:showPercent val="0"/>
          <c:showBubbleSize val="0"/>
        </c:dLbls>
        <c:gapWidth val="150"/>
        <c:overlap val="-25"/>
        <c:axId val="-2098962584"/>
        <c:axId val="-2126844568"/>
      </c:barChart>
      <c:catAx>
        <c:axId val="-2098962584"/>
        <c:scaling>
          <c:orientation val="minMax"/>
        </c:scaling>
        <c:delete val="0"/>
        <c:axPos val="b"/>
        <c:numFmt formatCode="General" sourceLinked="0"/>
        <c:majorTickMark val="none"/>
        <c:minorTickMark val="none"/>
        <c:tickLblPos val="nextTo"/>
        <c:crossAx val="-2126844568"/>
        <c:crosses val="autoZero"/>
        <c:auto val="1"/>
        <c:lblAlgn val="ctr"/>
        <c:lblOffset val="100"/>
        <c:noMultiLvlLbl val="0"/>
      </c:catAx>
      <c:valAx>
        <c:axId val="-2126844568"/>
        <c:scaling>
          <c:orientation val="minMax"/>
        </c:scaling>
        <c:delete val="1"/>
        <c:axPos val="l"/>
        <c:numFmt formatCode="General" sourceLinked="1"/>
        <c:majorTickMark val="out"/>
        <c:minorTickMark val="none"/>
        <c:tickLblPos val="nextTo"/>
        <c:crossAx val="-209896258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40620-7BBD-439C-8AC5-40014C742B22}" type="doc">
      <dgm:prSet loTypeId="urn:microsoft.com/office/officeart/2005/8/layout/radial3" loCatId="cycle" qsTypeId="urn:microsoft.com/office/officeart/2005/8/quickstyle/simple2" qsCatId="simple" csTypeId="urn:microsoft.com/office/officeart/2005/8/colors/colorful5" csCatId="colorful" phldr="1"/>
      <dgm:spPr/>
      <dgm:t>
        <a:bodyPr/>
        <a:lstStyle/>
        <a:p>
          <a:endParaRPr lang="en-US"/>
        </a:p>
      </dgm:t>
    </dgm:pt>
    <dgm:pt modelId="{5F0894B6-5E73-4FD5-8F76-C05A2344C022}">
      <dgm:prSet phldrT="[Text]" custT="1"/>
      <dgm:spPr>
        <a:solidFill>
          <a:srgbClr val="FDB75D">
            <a:alpha val="50000"/>
          </a:srgbClr>
        </a:solidFill>
      </dgm:spPr>
      <dgm:t>
        <a:bodyPr/>
        <a:lstStyle/>
        <a:p>
          <a:r>
            <a:rPr lang="en-US" sz="2400" b="1" i="0" u="none" dirty="0">
              <a:solidFill>
                <a:schemeClr val="bg1"/>
              </a:solidFill>
              <a:latin typeface="Judson" panose="02000803000000000000" pitchFamily="2" charset="0"/>
            </a:rPr>
            <a:t>Overcoming </a:t>
          </a:r>
        </a:p>
        <a:p>
          <a:r>
            <a:rPr lang="en-US" sz="3600" b="1" i="0" u="none" dirty="0">
              <a:solidFill>
                <a:schemeClr val="bg1"/>
              </a:solidFill>
              <a:latin typeface="Judson" panose="02000803000000000000" pitchFamily="2" charset="0"/>
            </a:rPr>
            <a:t>MS</a:t>
          </a:r>
        </a:p>
      </dgm:t>
    </dgm:pt>
    <dgm:pt modelId="{1A9F0499-C544-4961-9709-C7C1F821722F}" type="parTrans" cxnId="{6358E415-7650-4C5D-B490-BEB29433A96E}">
      <dgm:prSet/>
      <dgm:spPr/>
      <dgm:t>
        <a:bodyPr/>
        <a:lstStyle/>
        <a:p>
          <a:endParaRPr lang="en-US" sz="1800"/>
        </a:p>
      </dgm:t>
    </dgm:pt>
    <dgm:pt modelId="{5CB6E0DD-C884-43DB-97A7-BFB25B8CCE8D}" type="sibTrans" cxnId="{6358E415-7650-4C5D-B490-BEB29433A96E}">
      <dgm:prSet/>
      <dgm:spPr/>
      <dgm:t>
        <a:bodyPr/>
        <a:lstStyle/>
        <a:p>
          <a:endParaRPr lang="en-US" sz="1800"/>
        </a:p>
      </dgm:t>
    </dgm:pt>
    <dgm:pt modelId="{5E3CA8C4-A158-4762-BEAB-8269AB2E6EE6}">
      <dgm:prSet phldrT="[Text]" custT="1"/>
      <dgm:spPr>
        <a:solidFill>
          <a:srgbClr val="04A3C0">
            <a:alpha val="50000"/>
          </a:srgbClr>
        </a:solidFill>
      </dgm:spPr>
      <dgm:t>
        <a:bodyPr/>
        <a:lstStyle/>
        <a:p>
          <a:r>
            <a:rPr lang="en-US" sz="16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Diet</a:t>
          </a:r>
        </a:p>
      </dgm:t>
    </dgm:pt>
    <dgm:pt modelId="{498FF75A-41D4-4D54-AB84-414485F6465B}" type="parTrans" cxnId="{E3B57FC0-A053-433A-823C-EC2B408D9015}">
      <dgm:prSet/>
      <dgm:spPr/>
      <dgm:t>
        <a:bodyPr/>
        <a:lstStyle/>
        <a:p>
          <a:endParaRPr lang="en-US" sz="1800"/>
        </a:p>
      </dgm:t>
    </dgm:pt>
    <dgm:pt modelId="{DB43A30D-A5BA-4707-878D-F54CD29ECE62}" type="sibTrans" cxnId="{E3B57FC0-A053-433A-823C-EC2B408D9015}">
      <dgm:prSet/>
      <dgm:spPr/>
      <dgm:t>
        <a:bodyPr/>
        <a:lstStyle/>
        <a:p>
          <a:endParaRPr lang="en-US" sz="1800"/>
        </a:p>
      </dgm:t>
    </dgm:pt>
    <dgm:pt modelId="{A4EF8CBB-6F67-4D72-9F4D-B6CFC4506A74}">
      <dgm:prSet phldrT="[Text]" custT="1"/>
      <dgm:spPr>
        <a:solidFill>
          <a:srgbClr val="BAD9DE">
            <a:alpha val="50000"/>
          </a:srgbClr>
        </a:solidFill>
      </dgm:spPr>
      <dgm:t>
        <a:bodyPr/>
        <a:lstStyle/>
        <a:p>
          <a:r>
            <a:rPr lang="en-US" sz="16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Sun &amp; Vitamin D</a:t>
          </a:r>
        </a:p>
      </dgm:t>
    </dgm:pt>
    <dgm:pt modelId="{793AAF64-3950-4F7E-ADC4-F967C0A16119}" type="parTrans" cxnId="{BA66AFE6-17A4-40E4-BFB7-DE25D1C4BABD}">
      <dgm:prSet/>
      <dgm:spPr/>
      <dgm:t>
        <a:bodyPr/>
        <a:lstStyle/>
        <a:p>
          <a:endParaRPr lang="en-US" sz="1800"/>
        </a:p>
      </dgm:t>
    </dgm:pt>
    <dgm:pt modelId="{82EB40BF-46B8-4828-BBF4-90D420C2E89E}" type="sibTrans" cxnId="{BA66AFE6-17A4-40E4-BFB7-DE25D1C4BABD}">
      <dgm:prSet/>
      <dgm:spPr/>
      <dgm:t>
        <a:bodyPr/>
        <a:lstStyle/>
        <a:p>
          <a:endParaRPr lang="en-US" sz="1800"/>
        </a:p>
      </dgm:t>
    </dgm:pt>
    <dgm:pt modelId="{917208A8-2A2E-441B-8C5E-B9BF075A6D40}">
      <dgm:prSet phldrT="[Text]" custT="1"/>
      <dgm:spPr>
        <a:solidFill>
          <a:srgbClr val="94C940">
            <a:alpha val="50000"/>
          </a:srgbClr>
        </a:solidFill>
      </dgm:spPr>
      <dgm:t>
        <a:bodyPr/>
        <a:lstStyle/>
        <a:p>
          <a:r>
            <a:rPr lang="en-US" sz="16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Physical activity</a:t>
          </a:r>
        </a:p>
      </dgm:t>
    </dgm:pt>
    <dgm:pt modelId="{8FDC8BE9-F025-4451-9C16-5392ACA1395C}" type="parTrans" cxnId="{03514D76-25B0-4AF0-B06D-D44F4C5AEBD2}">
      <dgm:prSet/>
      <dgm:spPr/>
      <dgm:t>
        <a:bodyPr/>
        <a:lstStyle/>
        <a:p>
          <a:endParaRPr lang="en-US" sz="1800"/>
        </a:p>
      </dgm:t>
    </dgm:pt>
    <dgm:pt modelId="{FB2701F1-E860-429D-8546-B00C6EFAFB0D}" type="sibTrans" cxnId="{03514D76-25B0-4AF0-B06D-D44F4C5AEBD2}">
      <dgm:prSet/>
      <dgm:spPr/>
      <dgm:t>
        <a:bodyPr/>
        <a:lstStyle/>
        <a:p>
          <a:endParaRPr lang="en-US" sz="1800"/>
        </a:p>
      </dgm:t>
    </dgm:pt>
    <dgm:pt modelId="{A9840BE3-690A-4DE7-8313-27400E19D1C0}">
      <dgm:prSet phldrT="[Text]" custT="1"/>
      <dgm:spPr>
        <a:solidFill>
          <a:srgbClr val="BAD9DE">
            <a:alpha val="50000"/>
          </a:srgbClr>
        </a:solidFill>
      </dgm:spPr>
      <dgm:t>
        <a:bodyPr/>
        <a:lstStyle/>
        <a:p>
          <a:r>
            <a:rPr lang="en-US" sz="14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Stress Management</a:t>
          </a:r>
        </a:p>
      </dgm:t>
    </dgm:pt>
    <dgm:pt modelId="{9BE73E36-203A-483F-95E9-D1060C96F743}" type="parTrans" cxnId="{8035BF05-6A23-448C-830B-E088EE199CBC}">
      <dgm:prSet/>
      <dgm:spPr/>
      <dgm:t>
        <a:bodyPr/>
        <a:lstStyle/>
        <a:p>
          <a:endParaRPr lang="en-US" sz="1800"/>
        </a:p>
      </dgm:t>
    </dgm:pt>
    <dgm:pt modelId="{50A3599A-DB13-40A3-8D7A-CA1BA2762F75}" type="sibTrans" cxnId="{8035BF05-6A23-448C-830B-E088EE199CBC}">
      <dgm:prSet/>
      <dgm:spPr/>
      <dgm:t>
        <a:bodyPr/>
        <a:lstStyle/>
        <a:p>
          <a:endParaRPr lang="en-US" sz="1800"/>
        </a:p>
      </dgm:t>
    </dgm:pt>
    <dgm:pt modelId="{CB76FFEF-3A7E-48EE-89A7-F58368681FFB}">
      <dgm:prSet custT="1"/>
      <dgm:spPr>
        <a:solidFill>
          <a:srgbClr val="04A3C0">
            <a:alpha val="50000"/>
          </a:srgbClr>
        </a:solidFill>
      </dgm:spPr>
      <dgm:t>
        <a:bodyPr lIns="0" rIns="0"/>
        <a:lstStyle/>
        <a:p>
          <a:r>
            <a:rPr lang="en-US" sz="15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Medication</a:t>
          </a:r>
        </a:p>
      </dgm:t>
    </dgm:pt>
    <dgm:pt modelId="{F118515A-1003-4C39-8C3A-4970C57408D5}" type="parTrans" cxnId="{D3A664D1-3CD5-410B-B5F0-0B8B587EDBE2}">
      <dgm:prSet/>
      <dgm:spPr/>
      <dgm:t>
        <a:bodyPr/>
        <a:lstStyle/>
        <a:p>
          <a:endParaRPr lang="en-US" sz="1800"/>
        </a:p>
      </dgm:t>
    </dgm:pt>
    <dgm:pt modelId="{817650D5-C9EF-4B41-879C-6B357DE611FE}" type="sibTrans" cxnId="{D3A664D1-3CD5-410B-B5F0-0B8B587EDBE2}">
      <dgm:prSet/>
      <dgm:spPr/>
      <dgm:t>
        <a:bodyPr/>
        <a:lstStyle/>
        <a:p>
          <a:endParaRPr lang="en-US" sz="1800"/>
        </a:p>
      </dgm:t>
    </dgm:pt>
    <dgm:pt modelId="{94001667-A24F-40E3-A1EA-2BB19570DB54}">
      <dgm:prSet custT="1"/>
      <dgm:spPr>
        <a:solidFill>
          <a:srgbClr val="F58766">
            <a:alpha val="49804"/>
          </a:srgbClr>
        </a:solidFill>
      </dgm:spPr>
      <dgm:t>
        <a:bodyPr/>
        <a:lstStyle/>
        <a:p>
          <a:r>
            <a:rPr lang="en-US" sz="16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Change your</a:t>
          </a:r>
        </a:p>
        <a:p>
          <a:r>
            <a:rPr lang="en-US" sz="16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Life, for Life</a:t>
          </a:r>
        </a:p>
      </dgm:t>
    </dgm:pt>
    <dgm:pt modelId="{527E30FC-3D8C-4C0A-B14F-F82EBC3D4776}" type="parTrans" cxnId="{384C599E-FFCB-4E62-8CD6-4394DED16CA7}">
      <dgm:prSet/>
      <dgm:spPr/>
      <dgm:t>
        <a:bodyPr/>
        <a:lstStyle/>
        <a:p>
          <a:endParaRPr lang="en-US" sz="1800"/>
        </a:p>
      </dgm:t>
    </dgm:pt>
    <dgm:pt modelId="{F6B51065-778E-435F-BC86-F4C930CAA40F}" type="sibTrans" cxnId="{384C599E-FFCB-4E62-8CD6-4394DED16CA7}">
      <dgm:prSet/>
      <dgm:spPr/>
      <dgm:t>
        <a:bodyPr/>
        <a:lstStyle/>
        <a:p>
          <a:endParaRPr lang="en-US" sz="1800"/>
        </a:p>
      </dgm:t>
    </dgm:pt>
    <dgm:pt modelId="{47E542D0-CDC3-4E2E-B49B-958861B2ACFC}">
      <dgm:prSet custT="1"/>
      <dgm:spPr>
        <a:solidFill>
          <a:srgbClr val="94C940">
            <a:alpha val="49804"/>
          </a:srgbClr>
        </a:solidFill>
      </dgm:spPr>
      <dgm:t>
        <a:bodyPr/>
        <a:lstStyle/>
        <a:p>
          <a:r>
            <a:rPr lang="en-US" sz="16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 </a:t>
          </a:r>
          <a:r>
            <a:rPr lang="en-US" sz="1500" b="1" baseline="0">
              <a:solidFill>
                <a:schemeClr val="tx2"/>
              </a:solidFill>
              <a:latin typeface="Red Hat Text" panose="02010303040201060303" pitchFamily="2" charset="0"/>
              <a:ea typeface="Red Hat Text" panose="02010303040201060303" pitchFamily="2" charset="0"/>
              <a:cs typeface="Red Hat Text" panose="02010303040201060303" pitchFamily="2" charset="0"/>
            </a:rPr>
            <a:t>Family Health</a:t>
          </a:r>
          <a:endParaRPr lang="en-US" sz="1500" b="1"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endParaRPr>
        </a:p>
      </dgm:t>
    </dgm:pt>
    <dgm:pt modelId="{33F663D8-A12E-41D2-96F1-BA675BB94D9C}" type="parTrans" cxnId="{41854CBD-76CE-4F6A-A357-BAAC0EF1B0C1}">
      <dgm:prSet/>
      <dgm:spPr/>
      <dgm:t>
        <a:bodyPr/>
        <a:lstStyle/>
        <a:p>
          <a:endParaRPr lang="en-US" sz="1800"/>
        </a:p>
      </dgm:t>
    </dgm:pt>
    <dgm:pt modelId="{AD366DAB-92A9-4697-BB31-95EAB7B84CCC}" type="sibTrans" cxnId="{41854CBD-76CE-4F6A-A357-BAAC0EF1B0C1}">
      <dgm:prSet/>
      <dgm:spPr/>
      <dgm:t>
        <a:bodyPr/>
        <a:lstStyle/>
        <a:p>
          <a:endParaRPr lang="en-US" sz="1800"/>
        </a:p>
      </dgm:t>
    </dgm:pt>
    <dgm:pt modelId="{9473D9C6-BC04-4CBF-85A1-E23C755F0FF1}" type="pres">
      <dgm:prSet presAssocID="{D9040620-7BBD-439C-8AC5-40014C742B22}" presName="composite" presStyleCnt="0">
        <dgm:presLayoutVars>
          <dgm:chMax val="1"/>
          <dgm:dir/>
          <dgm:resizeHandles val="exact"/>
        </dgm:presLayoutVars>
      </dgm:prSet>
      <dgm:spPr/>
    </dgm:pt>
    <dgm:pt modelId="{0C91F0EF-1DDA-4163-A199-5F25738DF5C3}" type="pres">
      <dgm:prSet presAssocID="{D9040620-7BBD-439C-8AC5-40014C742B22}" presName="radial" presStyleCnt="0">
        <dgm:presLayoutVars>
          <dgm:animLvl val="ctr"/>
        </dgm:presLayoutVars>
      </dgm:prSet>
      <dgm:spPr/>
    </dgm:pt>
    <dgm:pt modelId="{369C4078-8EAC-43A0-916D-4AAE4EDCC684}" type="pres">
      <dgm:prSet presAssocID="{5F0894B6-5E73-4FD5-8F76-C05A2344C022}" presName="centerShape" presStyleLbl="vennNode1" presStyleIdx="0" presStyleCnt="8" custLinFactNeighborX="0" custLinFactNeighborY="-895"/>
      <dgm:spPr/>
    </dgm:pt>
    <dgm:pt modelId="{751F890E-E2FB-4874-875B-78D054ABDFF0}" type="pres">
      <dgm:prSet presAssocID="{5E3CA8C4-A158-4762-BEAB-8269AB2E6EE6}" presName="node" presStyleLbl="vennNode1" presStyleIdx="1" presStyleCnt="8">
        <dgm:presLayoutVars>
          <dgm:bulletEnabled val="1"/>
        </dgm:presLayoutVars>
      </dgm:prSet>
      <dgm:spPr/>
    </dgm:pt>
    <dgm:pt modelId="{FB5B9A0A-ED29-4D6C-B310-0D512FF7303F}" type="pres">
      <dgm:prSet presAssocID="{A4EF8CBB-6F67-4D72-9F4D-B6CFC4506A74}" presName="node" presStyleLbl="vennNode1" presStyleIdx="2" presStyleCnt="8" custRadScaleRad="98114" custRadScaleInc="-2411">
        <dgm:presLayoutVars>
          <dgm:bulletEnabled val="1"/>
        </dgm:presLayoutVars>
      </dgm:prSet>
      <dgm:spPr/>
    </dgm:pt>
    <dgm:pt modelId="{5A105074-8B7B-4A84-963D-BD3F1E62215B}" type="pres">
      <dgm:prSet presAssocID="{917208A8-2A2E-441B-8C5E-B9BF075A6D40}" presName="node" presStyleLbl="vennNode1" presStyleIdx="3" presStyleCnt="8">
        <dgm:presLayoutVars>
          <dgm:bulletEnabled val="1"/>
        </dgm:presLayoutVars>
      </dgm:prSet>
      <dgm:spPr/>
    </dgm:pt>
    <dgm:pt modelId="{63EC7D48-14FC-4EF3-A634-20D863D5B647}" type="pres">
      <dgm:prSet presAssocID="{A9840BE3-690A-4DE7-8313-27400E19D1C0}" presName="node" presStyleLbl="vennNode1" presStyleIdx="4" presStyleCnt="8" custScaleX="100081">
        <dgm:presLayoutVars>
          <dgm:bulletEnabled val="1"/>
        </dgm:presLayoutVars>
      </dgm:prSet>
      <dgm:spPr/>
    </dgm:pt>
    <dgm:pt modelId="{8C797ECF-CE8F-4076-960F-91C32DF0A135}" type="pres">
      <dgm:prSet presAssocID="{CB76FFEF-3A7E-48EE-89A7-F58368681FFB}" presName="node" presStyleLbl="vennNode1" presStyleIdx="5" presStyleCnt="8">
        <dgm:presLayoutVars>
          <dgm:bulletEnabled val="1"/>
        </dgm:presLayoutVars>
      </dgm:prSet>
      <dgm:spPr/>
    </dgm:pt>
    <dgm:pt modelId="{05451A12-A32D-4053-95F7-99E8B90A7600}" type="pres">
      <dgm:prSet presAssocID="{47E542D0-CDC3-4E2E-B49B-958861B2ACFC}" presName="node" presStyleLbl="vennNode1" presStyleIdx="6" presStyleCnt="8">
        <dgm:presLayoutVars>
          <dgm:bulletEnabled val="1"/>
        </dgm:presLayoutVars>
      </dgm:prSet>
      <dgm:spPr/>
    </dgm:pt>
    <dgm:pt modelId="{767F6AEF-BB23-4636-A029-F5E2ED875B43}" type="pres">
      <dgm:prSet presAssocID="{94001667-A24F-40E3-A1EA-2BB19570DB54}" presName="node" presStyleLbl="vennNode1" presStyleIdx="7" presStyleCnt="8">
        <dgm:presLayoutVars>
          <dgm:bulletEnabled val="1"/>
        </dgm:presLayoutVars>
      </dgm:prSet>
      <dgm:spPr/>
    </dgm:pt>
  </dgm:ptLst>
  <dgm:cxnLst>
    <dgm:cxn modelId="{2A735501-DD90-47D4-8DA2-93550E6657FB}" type="presOf" srcId="{5F0894B6-5E73-4FD5-8F76-C05A2344C022}" destId="{369C4078-8EAC-43A0-916D-4AAE4EDCC684}" srcOrd="0" destOrd="0" presId="urn:microsoft.com/office/officeart/2005/8/layout/radial3"/>
    <dgm:cxn modelId="{2FC51202-02B3-41E0-82D6-9EAB9434E4F3}" type="presOf" srcId="{D9040620-7BBD-439C-8AC5-40014C742B22}" destId="{9473D9C6-BC04-4CBF-85A1-E23C755F0FF1}" srcOrd="0" destOrd="0" presId="urn:microsoft.com/office/officeart/2005/8/layout/radial3"/>
    <dgm:cxn modelId="{8035BF05-6A23-448C-830B-E088EE199CBC}" srcId="{5F0894B6-5E73-4FD5-8F76-C05A2344C022}" destId="{A9840BE3-690A-4DE7-8313-27400E19D1C0}" srcOrd="3" destOrd="0" parTransId="{9BE73E36-203A-483F-95E9-D1060C96F743}" sibTransId="{50A3599A-DB13-40A3-8D7A-CA1BA2762F75}"/>
    <dgm:cxn modelId="{A7DF8106-50CC-4558-A10B-7CBBB131AD43}" type="presOf" srcId="{94001667-A24F-40E3-A1EA-2BB19570DB54}" destId="{767F6AEF-BB23-4636-A029-F5E2ED875B43}" srcOrd="0" destOrd="0" presId="urn:microsoft.com/office/officeart/2005/8/layout/radial3"/>
    <dgm:cxn modelId="{6358E415-7650-4C5D-B490-BEB29433A96E}" srcId="{D9040620-7BBD-439C-8AC5-40014C742B22}" destId="{5F0894B6-5E73-4FD5-8F76-C05A2344C022}" srcOrd="0" destOrd="0" parTransId="{1A9F0499-C544-4961-9709-C7C1F821722F}" sibTransId="{5CB6E0DD-C884-43DB-97A7-BFB25B8CCE8D}"/>
    <dgm:cxn modelId="{C5FD8F21-1679-4624-8D17-AA88EB7C9808}" type="presOf" srcId="{47E542D0-CDC3-4E2E-B49B-958861B2ACFC}" destId="{05451A12-A32D-4053-95F7-99E8B90A7600}" srcOrd="0" destOrd="0" presId="urn:microsoft.com/office/officeart/2005/8/layout/radial3"/>
    <dgm:cxn modelId="{46C9D73F-B8A2-4266-9790-BE982604C82E}" type="presOf" srcId="{5E3CA8C4-A158-4762-BEAB-8269AB2E6EE6}" destId="{751F890E-E2FB-4874-875B-78D054ABDFF0}" srcOrd="0" destOrd="0" presId="urn:microsoft.com/office/officeart/2005/8/layout/radial3"/>
    <dgm:cxn modelId="{03514D76-25B0-4AF0-B06D-D44F4C5AEBD2}" srcId="{5F0894B6-5E73-4FD5-8F76-C05A2344C022}" destId="{917208A8-2A2E-441B-8C5E-B9BF075A6D40}" srcOrd="2" destOrd="0" parTransId="{8FDC8BE9-F025-4451-9C16-5392ACA1395C}" sibTransId="{FB2701F1-E860-429D-8546-B00C6EFAFB0D}"/>
    <dgm:cxn modelId="{3BBB7879-3E0E-46C5-A27B-5EC4A6DB50D4}" type="presOf" srcId="{A9840BE3-690A-4DE7-8313-27400E19D1C0}" destId="{63EC7D48-14FC-4EF3-A634-20D863D5B647}" srcOrd="0" destOrd="0" presId="urn:microsoft.com/office/officeart/2005/8/layout/radial3"/>
    <dgm:cxn modelId="{2781CD91-2A92-4B6C-92E6-000581B18F56}" type="presOf" srcId="{917208A8-2A2E-441B-8C5E-B9BF075A6D40}" destId="{5A105074-8B7B-4A84-963D-BD3F1E62215B}" srcOrd="0" destOrd="0" presId="urn:microsoft.com/office/officeart/2005/8/layout/radial3"/>
    <dgm:cxn modelId="{384C599E-FFCB-4E62-8CD6-4394DED16CA7}" srcId="{5F0894B6-5E73-4FD5-8F76-C05A2344C022}" destId="{94001667-A24F-40E3-A1EA-2BB19570DB54}" srcOrd="6" destOrd="0" parTransId="{527E30FC-3D8C-4C0A-B14F-F82EBC3D4776}" sibTransId="{F6B51065-778E-435F-BC86-F4C930CAA40F}"/>
    <dgm:cxn modelId="{41854CBD-76CE-4F6A-A357-BAAC0EF1B0C1}" srcId="{5F0894B6-5E73-4FD5-8F76-C05A2344C022}" destId="{47E542D0-CDC3-4E2E-B49B-958861B2ACFC}" srcOrd="5" destOrd="0" parTransId="{33F663D8-A12E-41D2-96F1-BA675BB94D9C}" sibTransId="{AD366DAB-92A9-4697-BB31-95EAB7B84CCC}"/>
    <dgm:cxn modelId="{E3B57FC0-A053-433A-823C-EC2B408D9015}" srcId="{5F0894B6-5E73-4FD5-8F76-C05A2344C022}" destId="{5E3CA8C4-A158-4762-BEAB-8269AB2E6EE6}" srcOrd="0" destOrd="0" parTransId="{498FF75A-41D4-4D54-AB84-414485F6465B}" sibTransId="{DB43A30D-A5BA-4707-878D-F54CD29ECE62}"/>
    <dgm:cxn modelId="{01CA04CF-C2A6-4B5F-AEAC-64B5F4D509AF}" type="presOf" srcId="{A4EF8CBB-6F67-4D72-9F4D-B6CFC4506A74}" destId="{FB5B9A0A-ED29-4D6C-B310-0D512FF7303F}" srcOrd="0" destOrd="0" presId="urn:microsoft.com/office/officeart/2005/8/layout/radial3"/>
    <dgm:cxn modelId="{D3A664D1-3CD5-410B-B5F0-0B8B587EDBE2}" srcId="{5F0894B6-5E73-4FD5-8F76-C05A2344C022}" destId="{CB76FFEF-3A7E-48EE-89A7-F58368681FFB}" srcOrd="4" destOrd="0" parTransId="{F118515A-1003-4C39-8C3A-4970C57408D5}" sibTransId="{817650D5-C9EF-4B41-879C-6B357DE611FE}"/>
    <dgm:cxn modelId="{7D25DED2-FD12-452E-83E3-15DB58B40C0D}" type="presOf" srcId="{CB76FFEF-3A7E-48EE-89A7-F58368681FFB}" destId="{8C797ECF-CE8F-4076-960F-91C32DF0A135}" srcOrd="0" destOrd="0" presId="urn:microsoft.com/office/officeart/2005/8/layout/radial3"/>
    <dgm:cxn modelId="{BA66AFE6-17A4-40E4-BFB7-DE25D1C4BABD}" srcId="{5F0894B6-5E73-4FD5-8F76-C05A2344C022}" destId="{A4EF8CBB-6F67-4D72-9F4D-B6CFC4506A74}" srcOrd="1" destOrd="0" parTransId="{793AAF64-3950-4F7E-ADC4-F967C0A16119}" sibTransId="{82EB40BF-46B8-4828-BBF4-90D420C2E89E}"/>
    <dgm:cxn modelId="{8C60E3F6-F13C-4BD7-8A42-BD6E9737AB62}" type="presParOf" srcId="{9473D9C6-BC04-4CBF-85A1-E23C755F0FF1}" destId="{0C91F0EF-1DDA-4163-A199-5F25738DF5C3}" srcOrd="0" destOrd="0" presId="urn:microsoft.com/office/officeart/2005/8/layout/radial3"/>
    <dgm:cxn modelId="{D68105A4-2AA5-4E98-9FB1-71A2F8AD03DE}" type="presParOf" srcId="{0C91F0EF-1DDA-4163-A199-5F25738DF5C3}" destId="{369C4078-8EAC-43A0-916D-4AAE4EDCC684}" srcOrd="0" destOrd="0" presId="urn:microsoft.com/office/officeart/2005/8/layout/radial3"/>
    <dgm:cxn modelId="{88AB1315-A096-4993-A212-EF8556C2E93B}" type="presParOf" srcId="{0C91F0EF-1DDA-4163-A199-5F25738DF5C3}" destId="{751F890E-E2FB-4874-875B-78D054ABDFF0}" srcOrd="1" destOrd="0" presId="urn:microsoft.com/office/officeart/2005/8/layout/radial3"/>
    <dgm:cxn modelId="{60775ED6-CCEF-439C-9751-A91557B7046E}" type="presParOf" srcId="{0C91F0EF-1DDA-4163-A199-5F25738DF5C3}" destId="{FB5B9A0A-ED29-4D6C-B310-0D512FF7303F}" srcOrd="2" destOrd="0" presId="urn:microsoft.com/office/officeart/2005/8/layout/radial3"/>
    <dgm:cxn modelId="{95482A5D-F7F7-428B-B5FF-C088ABD8ABE0}" type="presParOf" srcId="{0C91F0EF-1DDA-4163-A199-5F25738DF5C3}" destId="{5A105074-8B7B-4A84-963D-BD3F1E62215B}" srcOrd="3" destOrd="0" presId="urn:microsoft.com/office/officeart/2005/8/layout/radial3"/>
    <dgm:cxn modelId="{CB9E9E60-537B-48AF-978C-F549D89EEEC5}" type="presParOf" srcId="{0C91F0EF-1DDA-4163-A199-5F25738DF5C3}" destId="{63EC7D48-14FC-4EF3-A634-20D863D5B647}" srcOrd="4" destOrd="0" presId="urn:microsoft.com/office/officeart/2005/8/layout/radial3"/>
    <dgm:cxn modelId="{A162C4A2-6FBE-4479-AF6A-325D41895450}" type="presParOf" srcId="{0C91F0EF-1DDA-4163-A199-5F25738DF5C3}" destId="{8C797ECF-CE8F-4076-960F-91C32DF0A135}" srcOrd="5" destOrd="0" presId="urn:microsoft.com/office/officeart/2005/8/layout/radial3"/>
    <dgm:cxn modelId="{A65DD0CE-A72B-4D99-BF43-260AD60A0BC2}" type="presParOf" srcId="{0C91F0EF-1DDA-4163-A199-5F25738DF5C3}" destId="{05451A12-A32D-4053-95F7-99E8B90A7600}" srcOrd="6" destOrd="0" presId="urn:microsoft.com/office/officeart/2005/8/layout/radial3"/>
    <dgm:cxn modelId="{DCF9FE1C-44FE-4E73-B384-1DD5B52B13FC}" type="presParOf" srcId="{0C91F0EF-1DDA-4163-A199-5F25738DF5C3}" destId="{767F6AEF-BB23-4636-A029-F5E2ED875B43}" srcOrd="7"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4078-8EAC-43A0-916D-4AAE4EDCC684}">
      <dsp:nvSpPr>
        <dsp:cNvPr id="0" name=""/>
        <dsp:cNvSpPr/>
      </dsp:nvSpPr>
      <dsp:spPr>
        <a:xfrm>
          <a:off x="3283468" y="1046537"/>
          <a:ext cx="2575053" cy="2575053"/>
        </a:xfrm>
        <a:prstGeom prst="ellipse">
          <a:avLst/>
        </a:prstGeom>
        <a:solidFill>
          <a:srgbClr val="FDB75D">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u="none" kern="1200" dirty="0">
              <a:solidFill>
                <a:schemeClr val="bg1"/>
              </a:solidFill>
              <a:latin typeface="Judson" panose="02000803000000000000" pitchFamily="2" charset="0"/>
            </a:rPr>
            <a:t>Overcoming </a:t>
          </a:r>
        </a:p>
        <a:p>
          <a:pPr marL="0" lvl="0" indent="0" algn="ctr" defTabSz="1066800">
            <a:lnSpc>
              <a:spcPct val="90000"/>
            </a:lnSpc>
            <a:spcBef>
              <a:spcPct val="0"/>
            </a:spcBef>
            <a:spcAft>
              <a:spcPct val="35000"/>
            </a:spcAft>
            <a:buNone/>
          </a:pPr>
          <a:r>
            <a:rPr lang="en-US" sz="3600" b="1" i="0" u="none" kern="1200" dirty="0">
              <a:solidFill>
                <a:schemeClr val="bg1"/>
              </a:solidFill>
              <a:latin typeface="Judson" panose="02000803000000000000" pitchFamily="2" charset="0"/>
            </a:rPr>
            <a:t>MS</a:t>
          </a:r>
        </a:p>
      </dsp:txBody>
      <dsp:txXfrm>
        <a:off x="3660576" y="1423645"/>
        <a:ext cx="1820837" cy="1820837"/>
      </dsp:txXfrm>
    </dsp:sp>
    <dsp:sp modelId="{751F890E-E2FB-4874-875B-78D054ABDFF0}">
      <dsp:nvSpPr>
        <dsp:cNvPr id="0" name=""/>
        <dsp:cNvSpPr/>
      </dsp:nvSpPr>
      <dsp:spPr>
        <a:xfrm>
          <a:off x="3927231" y="42436"/>
          <a:ext cx="1287526" cy="1287526"/>
        </a:xfrm>
        <a:prstGeom prst="ellipse">
          <a:avLst/>
        </a:prstGeom>
        <a:solidFill>
          <a:srgbClr val="04A3C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Diet</a:t>
          </a:r>
        </a:p>
      </dsp:txBody>
      <dsp:txXfrm>
        <a:off x="4115785" y="230990"/>
        <a:ext cx="910418" cy="910418"/>
      </dsp:txXfrm>
    </dsp:sp>
    <dsp:sp modelId="{FB5B9A0A-ED29-4D6C-B310-0D512FF7303F}">
      <dsp:nvSpPr>
        <dsp:cNvPr id="0" name=""/>
        <dsp:cNvSpPr/>
      </dsp:nvSpPr>
      <dsp:spPr>
        <a:xfrm>
          <a:off x="5191811" y="666301"/>
          <a:ext cx="1287526" cy="1287526"/>
        </a:xfrm>
        <a:prstGeom prst="ellipse">
          <a:avLst/>
        </a:prstGeom>
        <a:solidFill>
          <a:srgbClr val="BAD9DE">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Sun &amp; Vitamin D</a:t>
          </a:r>
        </a:p>
      </dsp:txBody>
      <dsp:txXfrm>
        <a:off x="5380365" y="854855"/>
        <a:ext cx="910418" cy="910418"/>
      </dsp:txXfrm>
    </dsp:sp>
    <dsp:sp modelId="{5A105074-8B7B-4A84-963D-BD3F1E62215B}">
      <dsp:nvSpPr>
        <dsp:cNvPr id="0" name=""/>
        <dsp:cNvSpPr/>
      </dsp:nvSpPr>
      <dsp:spPr>
        <a:xfrm>
          <a:off x="5563061" y="2093702"/>
          <a:ext cx="1287526" cy="1287526"/>
        </a:xfrm>
        <a:prstGeom prst="ellipse">
          <a:avLst/>
        </a:prstGeom>
        <a:solidFill>
          <a:srgbClr val="94C94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Physical activity</a:t>
          </a:r>
        </a:p>
      </dsp:txBody>
      <dsp:txXfrm>
        <a:off x="5751615" y="2282256"/>
        <a:ext cx="910418" cy="910418"/>
      </dsp:txXfrm>
    </dsp:sp>
    <dsp:sp modelId="{63EC7D48-14FC-4EF3-A634-20D863D5B647}">
      <dsp:nvSpPr>
        <dsp:cNvPr id="0" name=""/>
        <dsp:cNvSpPr/>
      </dsp:nvSpPr>
      <dsp:spPr>
        <a:xfrm>
          <a:off x="4654722" y="3232069"/>
          <a:ext cx="1288569" cy="1287526"/>
        </a:xfrm>
        <a:prstGeom prst="ellipse">
          <a:avLst/>
        </a:prstGeom>
        <a:solidFill>
          <a:srgbClr val="BAD9DE">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Stress Management</a:t>
          </a:r>
        </a:p>
      </dsp:txBody>
      <dsp:txXfrm>
        <a:off x="4843429" y="3420623"/>
        <a:ext cx="911155" cy="910418"/>
      </dsp:txXfrm>
    </dsp:sp>
    <dsp:sp modelId="{8C797ECF-CE8F-4076-960F-91C32DF0A135}">
      <dsp:nvSpPr>
        <dsp:cNvPr id="0" name=""/>
        <dsp:cNvSpPr/>
      </dsp:nvSpPr>
      <dsp:spPr>
        <a:xfrm>
          <a:off x="3199218" y="3232069"/>
          <a:ext cx="1287526" cy="1287526"/>
        </a:xfrm>
        <a:prstGeom prst="ellipse">
          <a:avLst/>
        </a:prstGeom>
        <a:solidFill>
          <a:srgbClr val="04A3C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Medication</a:t>
          </a:r>
        </a:p>
      </dsp:txBody>
      <dsp:txXfrm>
        <a:off x="3387772" y="3420623"/>
        <a:ext cx="910418" cy="910418"/>
      </dsp:txXfrm>
    </dsp:sp>
    <dsp:sp modelId="{05451A12-A32D-4053-95F7-99E8B90A7600}">
      <dsp:nvSpPr>
        <dsp:cNvPr id="0" name=""/>
        <dsp:cNvSpPr/>
      </dsp:nvSpPr>
      <dsp:spPr>
        <a:xfrm>
          <a:off x="2291401" y="2093702"/>
          <a:ext cx="1287526" cy="1287526"/>
        </a:xfrm>
        <a:prstGeom prst="ellipse">
          <a:avLst/>
        </a:prstGeom>
        <a:solidFill>
          <a:srgbClr val="94C940">
            <a:alpha val="49804"/>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 </a:t>
          </a:r>
          <a:r>
            <a:rPr lang="en-US" sz="1500" b="1" kern="1200" baseline="0">
              <a:solidFill>
                <a:schemeClr val="tx2"/>
              </a:solidFill>
              <a:latin typeface="Red Hat Text" panose="02010303040201060303" pitchFamily="2" charset="0"/>
              <a:ea typeface="Red Hat Text" panose="02010303040201060303" pitchFamily="2" charset="0"/>
              <a:cs typeface="Red Hat Text" panose="02010303040201060303" pitchFamily="2" charset="0"/>
            </a:rPr>
            <a:t>Family Health</a:t>
          </a:r>
          <a:endParaRPr lang="en-US" sz="15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endParaRPr>
        </a:p>
      </dsp:txBody>
      <dsp:txXfrm>
        <a:off x="2479955" y="2282256"/>
        <a:ext cx="910418" cy="910418"/>
      </dsp:txXfrm>
    </dsp:sp>
    <dsp:sp modelId="{767F6AEF-BB23-4636-A029-F5E2ED875B43}">
      <dsp:nvSpPr>
        <dsp:cNvPr id="0" name=""/>
        <dsp:cNvSpPr/>
      </dsp:nvSpPr>
      <dsp:spPr>
        <a:xfrm>
          <a:off x="2615397" y="674182"/>
          <a:ext cx="1287526" cy="1287526"/>
        </a:xfrm>
        <a:prstGeom prst="ellipse">
          <a:avLst/>
        </a:prstGeom>
        <a:solidFill>
          <a:srgbClr val="F58766">
            <a:alpha val="49804"/>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Change your</a:t>
          </a:r>
        </a:p>
        <a:p>
          <a:pPr marL="0" lvl="0" indent="0" algn="ctr" defTabSz="711200">
            <a:lnSpc>
              <a:spcPct val="90000"/>
            </a:lnSpc>
            <a:spcBef>
              <a:spcPct val="0"/>
            </a:spcBef>
            <a:spcAft>
              <a:spcPct val="35000"/>
            </a:spcAft>
            <a:buNone/>
          </a:pPr>
          <a:r>
            <a:rPr lang="en-US" sz="1600" b="1" kern="1200" baseline="0" dirty="0">
              <a:solidFill>
                <a:schemeClr val="tx2"/>
              </a:solidFill>
              <a:latin typeface="Red Hat Text" panose="02010303040201060303" pitchFamily="2" charset="0"/>
              <a:ea typeface="Red Hat Text" panose="02010303040201060303" pitchFamily="2" charset="0"/>
              <a:cs typeface="Red Hat Text" panose="02010303040201060303" pitchFamily="2" charset="0"/>
            </a:rPr>
            <a:t>Life, for Life</a:t>
          </a:r>
        </a:p>
      </dsp:txBody>
      <dsp:txXfrm>
        <a:off x="2803951" y="862736"/>
        <a:ext cx="910418" cy="91041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F78248-9840-8DB6-EB92-4FE9AF6CCD2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a:extLst>
              <a:ext uri="{FF2B5EF4-FFF2-40B4-BE49-F238E27FC236}">
                <a16:creationId xmlns:a16="http://schemas.microsoft.com/office/drawing/2014/main" id="{17DB9AE4-5E04-938C-694C-20974BA0A742}"/>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76DE1A2-45F8-43FF-858D-73540DDA3F14}" type="datetimeFigureOut">
              <a:rPr lang="en-GB" smtClean="0"/>
              <a:t>12/05/2025</a:t>
            </a:fld>
            <a:endParaRPr lang="en-GB"/>
          </a:p>
        </p:txBody>
      </p:sp>
      <p:sp>
        <p:nvSpPr>
          <p:cNvPr id="4" name="Footer Placeholder 3">
            <a:extLst>
              <a:ext uri="{FF2B5EF4-FFF2-40B4-BE49-F238E27FC236}">
                <a16:creationId xmlns:a16="http://schemas.microsoft.com/office/drawing/2014/main" id="{CDD610F1-31B4-72A2-3161-F243E1EA36AD}"/>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762D875-39CB-71AA-4D67-BA5F18F390DD}"/>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0F1C54B-6BD6-4941-9FCA-4BF55B4F3935}" type="slidenum">
              <a:rPr lang="en-GB" smtClean="0"/>
              <a:t>‹#›</a:t>
            </a:fld>
            <a:endParaRPr lang="en-GB"/>
          </a:p>
        </p:txBody>
      </p:sp>
    </p:spTree>
    <p:extLst>
      <p:ext uri="{BB962C8B-B14F-4D97-AF65-F5344CB8AC3E}">
        <p14:creationId xmlns:p14="http://schemas.microsoft.com/office/powerpoint/2010/main" val="340206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D5F352E-E1B7-5947-884B-20235A2A0891}" type="datetimeFigureOut">
              <a:rPr lang="en-US" smtClean="0"/>
              <a:t>5/12/2025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0C5DA7-E990-774E-8E63-4BF403817A2D}" type="slidenum">
              <a:rPr lang="en-US" smtClean="0"/>
              <a:t>‹#›</a:t>
            </a:fld>
            <a:endParaRPr lang="en-US"/>
          </a:p>
        </p:txBody>
      </p:sp>
    </p:spTree>
    <p:extLst>
      <p:ext uri="{BB962C8B-B14F-4D97-AF65-F5344CB8AC3E}">
        <p14:creationId xmlns:p14="http://schemas.microsoft.com/office/powerpoint/2010/main" val="270401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C5DA7-E990-774E-8E63-4BF403817A2D}" type="slidenum">
              <a:rPr lang="en-US" smtClean="0"/>
              <a:t>1</a:t>
            </a:fld>
            <a:endParaRPr lang="en-US"/>
          </a:p>
        </p:txBody>
      </p:sp>
    </p:spTree>
    <p:extLst>
      <p:ext uri="{BB962C8B-B14F-4D97-AF65-F5344CB8AC3E}">
        <p14:creationId xmlns:p14="http://schemas.microsoft.com/office/powerpoint/2010/main" val="174081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10</a:t>
            </a:fld>
            <a:endParaRPr lang="en-US"/>
          </a:p>
        </p:txBody>
      </p:sp>
    </p:spTree>
    <p:extLst>
      <p:ext uri="{BB962C8B-B14F-4D97-AF65-F5344CB8AC3E}">
        <p14:creationId xmlns:p14="http://schemas.microsoft.com/office/powerpoint/2010/main" val="310446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11</a:t>
            </a:fld>
            <a:endParaRPr lang="en-US"/>
          </a:p>
        </p:txBody>
      </p:sp>
    </p:spTree>
    <p:extLst>
      <p:ext uri="{BB962C8B-B14F-4D97-AF65-F5344CB8AC3E}">
        <p14:creationId xmlns:p14="http://schemas.microsoft.com/office/powerpoint/2010/main" val="59891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12</a:t>
            </a:fld>
            <a:endParaRPr lang="en-US"/>
          </a:p>
        </p:txBody>
      </p:sp>
    </p:spTree>
    <p:extLst>
      <p:ext uri="{BB962C8B-B14F-4D97-AF65-F5344CB8AC3E}">
        <p14:creationId xmlns:p14="http://schemas.microsoft.com/office/powerpoint/2010/main" val="91484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13</a:t>
            </a:fld>
            <a:endParaRPr lang="en-US"/>
          </a:p>
        </p:txBody>
      </p:sp>
    </p:spTree>
    <p:extLst>
      <p:ext uri="{BB962C8B-B14F-4D97-AF65-F5344CB8AC3E}">
        <p14:creationId xmlns:p14="http://schemas.microsoft.com/office/powerpoint/2010/main" val="4286732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14</a:t>
            </a:fld>
            <a:endParaRPr lang="en-US"/>
          </a:p>
        </p:txBody>
      </p:sp>
    </p:spTree>
    <p:extLst>
      <p:ext uri="{BB962C8B-B14F-4D97-AF65-F5344CB8AC3E}">
        <p14:creationId xmlns:p14="http://schemas.microsoft.com/office/powerpoint/2010/main" val="4260858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C10C5DA7-E990-774E-8E63-4BF403817A2D}" type="slidenum">
              <a:rPr lang="en-US" smtClean="0"/>
              <a:t>15</a:t>
            </a:fld>
            <a:endParaRPr lang="en-US"/>
          </a:p>
        </p:txBody>
      </p:sp>
    </p:spTree>
    <p:extLst>
      <p:ext uri="{BB962C8B-B14F-4D97-AF65-F5344CB8AC3E}">
        <p14:creationId xmlns:p14="http://schemas.microsoft.com/office/powerpoint/2010/main" val="181349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16</a:t>
            </a:fld>
            <a:endParaRPr lang="en-US"/>
          </a:p>
        </p:txBody>
      </p:sp>
    </p:spTree>
    <p:extLst>
      <p:ext uri="{BB962C8B-B14F-4D97-AF65-F5344CB8AC3E}">
        <p14:creationId xmlns:p14="http://schemas.microsoft.com/office/powerpoint/2010/main" val="2064578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C5DA7-E990-774E-8E63-4BF403817A2D}" type="slidenum">
              <a:rPr lang="en-US" smtClean="0"/>
              <a:t>17</a:t>
            </a:fld>
            <a:endParaRPr lang="en-US"/>
          </a:p>
        </p:txBody>
      </p:sp>
    </p:spTree>
    <p:extLst>
      <p:ext uri="{BB962C8B-B14F-4D97-AF65-F5344CB8AC3E}">
        <p14:creationId xmlns:p14="http://schemas.microsoft.com/office/powerpoint/2010/main" val="39164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18</a:t>
            </a:fld>
            <a:endParaRPr lang="en-US"/>
          </a:p>
        </p:txBody>
      </p:sp>
    </p:spTree>
    <p:extLst>
      <p:ext uri="{BB962C8B-B14F-4D97-AF65-F5344CB8AC3E}">
        <p14:creationId xmlns:p14="http://schemas.microsoft.com/office/powerpoint/2010/main" val="150760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C5DA7-E990-774E-8E63-4BF403817A2D}" type="slidenum">
              <a:rPr lang="en-US" smtClean="0"/>
              <a:t>19</a:t>
            </a:fld>
            <a:endParaRPr lang="en-US"/>
          </a:p>
        </p:txBody>
      </p:sp>
    </p:spTree>
    <p:extLst>
      <p:ext uri="{BB962C8B-B14F-4D97-AF65-F5344CB8AC3E}">
        <p14:creationId xmlns:p14="http://schemas.microsoft.com/office/powerpoint/2010/main" val="25138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6DE6BC83-8301-400C-B085-24EC9220D7A3}" type="slidenum">
              <a:rPr lang="en-GB">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21290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20</a:t>
            </a:fld>
            <a:endParaRPr lang="en-US"/>
          </a:p>
        </p:txBody>
      </p:sp>
    </p:spTree>
    <p:extLst>
      <p:ext uri="{BB962C8B-B14F-4D97-AF65-F5344CB8AC3E}">
        <p14:creationId xmlns:p14="http://schemas.microsoft.com/office/powerpoint/2010/main" val="295619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C5DA7-E990-774E-8E63-4BF403817A2D}" type="slidenum">
              <a:rPr lang="en-US" smtClean="0"/>
              <a:t>21</a:t>
            </a:fld>
            <a:endParaRPr lang="en-US"/>
          </a:p>
        </p:txBody>
      </p:sp>
    </p:spTree>
    <p:extLst>
      <p:ext uri="{BB962C8B-B14F-4D97-AF65-F5344CB8AC3E}">
        <p14:creationId xmlns:p14="http://schemas.microsoft.com/office/powerpoint/2010/main" val="3559070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C5DA7-E990-774E-8E63-4BF403817A2D}" type="slidenum">
              <a:rPr lang="en-US" smtClean="0"/>
              <a:t>22</a:t>
            </a:fld>
            <a:endParaRPr lang="en-US"/>
          </a:p>
        </p:txBody>
      </p:sp>
    </p:spTree>
    <p:extLst>
      <p:ext uri="{BB962C8B-B14F-4D97-AF65-F5344CB8AC3E}">
        <p14:creationId xmlns:p14="http://schemas.microsoft.com/office/powerpoint/2010/main" val="132891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23</a:t>
            </a:fld>
            <a:endParaRPr lang="en-US"/>
          </a:p>
        </p:txBody>
      </p:sp>
    </p:spTree>
    <p:extLst>
      <p:ext uri="{BB962C8B-B14F-4D97-AF65-F5344CB8AC3E}">
        <p14:creationId xmlns:p14="http://schemas.microsoft.com/office/powerpoint/2010/main" val="237992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NEXT, </a:t>
            </a:r>
            <a:r>
              <a:rPr lang="fr-FR" dirty="0" err="1"/>
              <a:t>during</a:t>
            </a:r>
            <a:r>
              <a:rPr lang="fr-FR" dirty="0"/>
              <a:t> the </a:t>
            </a:r>
            <a:r>
              <a:rPr lang="fr-FR" dirty="0" err="1"/>
              <a:t>retreat</a:t>
            </a:r>
            <a:r>
              <a:rPr lang="fr-FR" dirty="0"/>
              <a:t>, </a:t>
            </a:r>
            <a:r>
              <a:rPr lang="fr-FR" dirty="0" err="1"/>
              <a:t>we’ll</a:t>
            </a:r>
            <a:r>
              <a:rPr lang="fr-FR" dirty="0"/>
              <a:t> look at more PRACTICAL questions, </a:t>
            </a:r>
            <a:r>
              <a:rPr lang="fr-FR" dirty="0" err="1"/>
              <a:t>ie</a:t>
            </a:r>
            <a:r>
              <a:rPr lang="fr-FR" dirty="0"/>
              <a:t> HOW TO CHOOSE YOUR PROGRAMME&lt; STAY WITH IT &amp; BUILD ON IT</a:t>
            </a:r>
          </a:p>
        </p:txBody>
      </p:sp>
      <p:sp>
        <p:nvSpPr>
          <p:cNvPr id="4" name="Slide Number Placeholder 3"/>
          <p:cNvSpPr>
            <a:spLocks noGrp="1"/>
          </p:cNvSpPr>
          <p:nvPr>
            <p:ph type="sldNum" sz="quarter" idx="5"/>
          </p:nvPr>
        </p:nvSpPr>
        <p:spPr/>
        <p:txBody>
          <a:bodyPr/>
          <a:lstStyle/>
          <a:p>
            <a:fld id="{C10C5DA7-E990-774E-8E63-4BF403817A2D}" type="slidenum">
              <a:rPr lang="en-US" smtClean="0"/>
              <a:t>24</a:t>
            </a:fld>
            <a:endParaRPr lang="en-US"/>
          </a:p>
        </p:txBody>
      </p:sp>
    </p:spTree>
    <p:extLst>
      <p:ext uri="{BB962C8B-B14F-4D97-AF65-F5344CB8AC3E}">
        <p14:creationId xmlns:p14="http://schemas.microsoft.com/office/powerpoint/2010/main" val="16643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C5DA7-E990-774E-8E63-4BF403817A2D}" type="slidenum">
              <a:rPr lang="en-US" smtClean="0"/>
              <a:t>3</a:t>
            </a:fld>
            <a:endParaRPr lang="en-US"/>
          </a:p>
        </p:txBody>
      </p:sp>
    </p:spTree>
    <p:extLst>
      <p:ext uri="{BB962C8B-B14F-4D97-AF65-F5344CB8AC3E}">
        <p14:creationId xmlns:p14="http://schemas.microsoft.com/office/powerpoint/2010/main" val="424870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4</a:t>
            </a:fld>
            <a:endParaRPr lang="en-US"/>
          </a:p>
        </p:txBody>
      </p:sp>
    </p:spTree>
    <p:extLst>
      <p:ext uri="{BB962C8B-B14F-4D97-AF65-F5344CB8AC3E}">
        <p14:creationId xmlns:p14="http://schemas.microsoft.com/office/powerpoint/2010/main" val="177469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5</a:t>
            </a:fld>
            <a:endParaRPr lang="en-US"/>
          </a:p>
        </p:txBody>
      </p:sp>
    </p:spTree>
    <p:extLst>
      <p:ext uri="{BB962C8B-B14F-4D97-AF65-F5344CB8AC3E}">
        <p14:creationId xmlns:p14="http://schemas.microsoft.com/office/powerpoint/2010/main" val="416190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C10C5DA7-E990-774E-8E63-4BF403817A2D}" type="slidenum">
              <a:rPr lang="en-US" smtClean="0"/>
              <a:t>6</a:t>
            </a:fld>
            <a:endParaRPr lang="en-US"/>
          </a:p>
        </p:txBody>
      </p:sp>
    </p:spTree>
    <p:extLst>
      <p:ext uri="{BB962C8B-B14F-4D97-AF65-F5344CB8AC3E}">
        <p14:creationId xmlns:p14="http://schemas.microsoft.com/office/powerpoint/2010/main" val="157644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7</a:t>
            </a:fld>
            <a:endParaRPr lang="en-US"/>
          </a:p>
        </p:txBody>
      </p:sp>
    </p:spTree>
    <p:extLst>
      <p:ext uri="{BB962C8B-B14F-4D97-AF65-F5344CB8AC3E}">
        <p14:creationId xmlns:p14="http://schemas.microsoft.com/office/powerpoint/2010/main" val="383665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C10C5DA7-E990-774E-8E63-4BF403817A2D}" type="slidenum">
              <a:rPr lang="en-US" smtClean="0"/>
              <a:t>8</a:t>
            </a:fld>
            <a:endParaRPr lang="en-US"/>
          </a:p>
        </p:txBody>
      </p:sp>
    </p:spTree>
    <p:extLst>
      <p:ext uri="{BB962C8B-B14F-4D97-AF65-F5344CB8AC3E}">
        <p14:creationId xmlns:p14="http://schemas.microsoft.com/office/powerpoint/2010/main" val="312619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C5DA7-E990-774E-8E63-4BF403817A2D}" type="slidenum">
              <a:rPr lang="en-US" smtClean="0"/>
              <a:t>9</a:t>
            </a:fld>
            <a:endParaRPr lang="en-US"/>
          </a:p>
        </p:txBody>
      </p:sp>
    </p:spTree>
    <p:extLst>
      <p:ext uri="{BB962C8B-B14F-4D97-AF65-F5344CB8AC3E}">
        <p14:creationId xmlns:p14="http://schemas.microsoft.com/office/powerpoint/2010/main" val="1093858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t="-2000" r="-1000" b="-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D56CC-87C4-6F05-8AC1-029F6BB9C2C1}"/>
              </a:ext>
            </a:extLst>
          </p:cNvPr>
          <p:cNvSpPr/>
          <p:nvPr userDrawn="1"/>
        </p:nvSpPr>
        <p:spPr>
          <a:xfrm>
            <a:off x="0" y="-20019"/>
            <a:ext cx="4704381" cy="6878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65A86F7-D8A6-B75B-F2CA-E4B2A2EEC7F4}"/>
              </a:ext>
            </a:extLst>
          </p:cNvPr>
          <p:cNvSpPr/>
          <p:nvPr userDrawn="1"/>
        </p:nvSpPr>
        <p:spPr>
          <a:xfrm>
            <a:off x="1255363" y="-20019"/>
            <a:ext cx="6898037" cy="689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BF363-249D-25DF-F66F-4E65CE08BFD6}"/>
              </a:ext>
            </a:extLst>
          </p:cNvPr>
          <p:cNvSpPr>
            <a:spLocks noGrp="1"/>
          </p:cNvSpPr>
          <p:nvPr>
            <p:ph type="ctrTitle"/>
          </p:nvPr>
        </p:nvSpPr>
        <p:spPr>
          <a:xfrm>
            <a:off x="592906" y="1122363"/>
            <a:ext cx="6256150" cy="2387600"/>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F95151-7A58-3D0E-28CC-653CB4597393}"/>
              </a:ext>
            </a:extLst>
          </p:cNvPr>
          <p:cNvSpPr>
            <a:spLocks noGrp="1"/>
          </p:cNvSpPr>
          <p:nvPr>
            <p:ph type="subTitle" idx="1"/>
          </p:nvPr>
        </p:nvSpPr>
        <p:spPr>
          <a:xfrm>
            <a:off x="592906" y="3824464"/>
            <a:ext cx="6256150" cy="406573"/>
          </a:xfrm>
        </p:spPr>
        <p:txBody>
          <a:bodyPr/>
          <a:lstStyle>
            <a:lvl1pPr marL="0" indent="0" algn="l">
              <a:buNone/>
              <a:defRPr sz="2400" b="0" i="0">
                <a:solidFill>
                  <a:schemeClr val="accent1"/>
                </a:solidFill>
                <a:latin typeface="Red Hat Text Medium" panose="02010503040201060303" pitchFamily="2" charset="77"/>
                <a:ea typeface="Red Hat Text Medium" panose="02010503040201060303" pitchFamily="2" charset="77"/>
                <a:cs typeface="Red Hat Text Medium" panose="02010503040201060303"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 Placeholder 11">
            <a:extLst>
              <a:ext uri="{FF2B5EF4-FFF2-40B4-BE49-F238E27FC236}">
                <a16:creationId xmlns:a16="http://schemas.microsoft.com/office/drawing/2014/main" id="{D8FE56D1-D3C6-1CB7-2D30-D5C7DB2EBE0B}"/>
              </a:ext>
            </a:extLst>
          </p:cNvPr>
          <p:cNvSpPr>
            <a:spLocks noGrp="1"/>
          </p:cNvSpPr>
          <p:nvPr>
            <p:ph type="body" sz="quarter" idx="10"/>
          </p:nvPr>
        </p:nvSpPr>
        <p:spPr>
          <a:xfrm>
            <a:off x="592745" y="4836843"/>
            <a:ext cx="5481638" cy="449262"/>
          </a:xfrm>
        </p:spPr>
        <p:txBody>
          <a:bodyPr/>
          <a:lstStyle>
            <a:lvl1pPr marL="0" indent="0">
              <a:buNone/>
              <a:defRPr b="0" i="0">
                <a:latin typeface="Red Hat Text" panose="02010503040201060303" pitchFamily="2" charset="77"/>
                <a:ea typeface="Red Hat Text" panose="02010503040201060303" pitchFamily="2" charset="77"/>
                <a:cs typeface="Red Hat Text" panose="02010503040201060303"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4" name="Straight Connector 13">
            <a:extLst>
              <a:ext uri="{FF2B5EF4-FFF2-40B4-BE49-F238E27FC236}">
                <a16:creationId xmlns:a16="http://schemas.microsoft.com/office/drawing/2014/main" id="{C3DEC955-A966-77E4-FC43-EA83258D2A49}"/>
              </a:ext>
            </a:extLst>
          </p:cNvPr>
          <p:cNvCxnSpPr/>
          <p:nvPr userDrawn="1"/>
        </p:nvCxnSpPr>
        <p:spPr>
          <a:xfrm>
            <a:off x="698761" y="4552461"/>
            <a:ext cx="5219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CE26F5C-068F-F86D-2EE8-F3C5637B2E37}"/>
              </a:ext>
            </a:extLst>
          </p:cNvPr>
          <p:cNvPicPr>
            <a:picLocks noChangeAspect="1"/>
          </p:cNvPicPr>
          <p:nvPr userDrawn="1"/>
        </p:nvPicPr>
        <p:blipFill>
          <a:blip r:embed="rId3"/>
          <a:stretch>
            <a:fillRect/>
          </a:stretch>
        </p:blipFill>
        <p:spPr>
          <a:xfrm>
            <a:off x="592745" y="463600"/>
            <a:ext cx="2235200" cy="609600"/>
          </a:xfrm>
          <a:prstGeom prst="rect">
            <a:avLst/>
          </a:prstGeom>
        </p:spPr>
      </p:pic>
      <p:sp>
        <p:nvSpPr>
          <p:cNvPr id="16" name="Title 1">
            <a:extLst>
              <a:ext uri="{FF2B5EF4-FFF2-40B4-BE49-F238E27FC236}">
                <a16:creationId xmlns:a16="http://schemas.microsoft.com/office/drawing/2014/main" id="{C75D0AB5-57F0-28D6-E689-AF2EA8640A55}"/>
              </a:ext>
            </a:extLst>
          </p:cNvPr>
          <p:cNvSpPr txBox="1">
            <a:spLocks/>
          </p:cNvSpPr>
          <p:nvPr userDrawn="1"/>
        </p:nvSpPr>
        <p:spPr>
          <a:xfrm>
            <a:off x="592907" y="6091766"/>
            <a:ext cx="3130682" cy="4492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Judson" panose="02000603000000000000" pitchFamily="2" charset="0"/>
                <a:ea typeface="+mj-ea"/>
                <a:cs typeface="+mj-cs"/>
              </a:defRPr>
            </a:lvl1pPr>
          </a:lstStyle>
          <a:p>
            <a:r>
              <a:rPr lang="en-GB" sz="1800" dirty="0"/>
              <a:t>Find hope, based on evidence</a:t>
            </a:r>
            <a:endParaRPr lang="en-US" sz="1800" dirty="0"/>
          </a:p>
        </p:txBody>
      </p:sp>
    </p:spTree>
    <p:extLst>
      <p:ext uri="{BB962C8B-B14F-4D97-AF65-F5344CB8AC3E}">
        <p14:creationId xmlns:p14="http://schemas.microsoft.com/office/powerpoint/2010/main" val="285943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7585-AF87-6A6D-AF5B-7BCE5A905159}"/>
              </a:ext>
            </a:extLst>
          </p:cNvPr>
          <p:cNvSpPr>
            <a:spLocks noGrp="1"/>
          </p:cNvSpPr>
          <p:nvPr>
            <p:ph type="title"/>
          </p:nvPr>
        </p:nvSpPr>
        <p:spPr>
          <a:xfrm>
            <a:off x="396728" y="457200"/>
            <a:ext cx="4758368" cy="1600200"/>
          </a:xfrm>
        </p:spPr>
        <p:txBody>
          <a:bodyPr anchor="b">
            <a:normAutofit/>
          </a:bodyPr>
          <a:lstStyle>
            <a:lvl1pPr>
              <a:defRPr sz="44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EE2FEA9D-DF33-323B-BD87-BCA63AE54EE3}"/>
              </a:ext>
            </a:extLst>
          </p:cNvPr>
          <p:cNvSpPr>
            <a:spLocks noGrp="1"/>
          </p:cNvSpPr>
          <p:nvPr>
            <p:ph type="pic" idx="1"/>
          </p:nvPr>
        </p:nvSpPr>
        <p:spPr>
          <a:xfrm>
            <a:off x="5607257" y="231238"/>
            <a:ext cx="5895629" cy="589562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94E4EF-057E-2B01-1E2C-4D51EA21D325}"/>
              </a:ext>
            </a:extLst>
          </p:cNvPr>
          <p:cNvSpPr>
            <a:spLocks noGrp="1"/>
          </p:cNvSpPr>
          <p:nvPr>
            <p:ph type="body" sz="half" idx="2"/>
          </p:nvPr>
        </p:nvSpPr>
        <p:spPr>
          <a:xfrm>
            <a:off x="396728" y="2256180"/>
            <a:ext cx="4758368"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8">
            <a:extLst>
              <a:ext uri="{FF2B5EF4-FFF2-40B4-BE49-F238E27FC236}">
                <a16:creationId xmlns:a16="http://schemas.microsoft.com/office/drawing/2014/main" id="{8F2749B0-CBB2-F957-E1B9-FE7DD186CE3F}"/>
              </a:ext>
            </a:extLst>
          </p:cNvPr>
          <p:cNvSpPr>
            <a:spLocks noGrp="1"/>
          </p:cNvSpPr>
          <p:nvPr>
            <p:ph type="sldNum" sz="quarter" idx="12"/>
          </p:nvPr>
        </p:nvSpPr>
        <p:spPr>
          <a:xfrm>
            <a:off x="6745220" y="6356350"/>
            <a:ext cx="2743200" cy="365125"/>
          </a:xfrm>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312144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7585-AF87-6A6D-AF5B-7BCE5A905159}"/>
              </a:ext>
            </a:extLst>
          </p:cNvPr>
          <p:cNvSpPr>
            <a:spLocks noGrp="1"/>
          </p:cNvSpPr>
          <p:nvPr>
            <p:ph type="title"/>
          </p:nvPr>
        </p:nvSpPr>
        <p:spPr>
          <a:xfrm>
            <a:off x="6721610" y="457200"/>
            <a:ext cx="4758368" cy="1600200"/>
          </a:xfrm>
        </p:spPr>
        <p:txBody>
          <a:bodyPr anchor="b">
            <a:normAutofit/>
          </a:bodyPr>
          <a:lstStyle>
            <a:lvl1pPr>
              <a:defRPr sz="44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EE2FEA9D-DF33-323B-BD87-BCA63AE54EE3}"/>
              </a:ext>
            </a:extLst>
          </p:cNvPr>
          <p:cNvSpPr>
            <a:spLocks noGrp="1"/>
          </p:cNvSpPr>
          <p:nvPr>
            <p:ph type="pic" idx="1"/>
          </p:nvPr>
        </p:nvSpPr>
        <p:spPr>
          <a:xfrm>
            <a:off x="-29954" y="0"/>
            <a:ext cx="6387548" cy="6884504"/>
          </a:xfrm>
          <a:custGeom>
            <a:avLst/>
            <a:gdLst>
              <a:gd name="connsiteX0" fmla="*/ 0 w 6692348"/>
              <a:gd name="connsiteY0" fmla="*/ 0 h 6858000"/>
              <a:gd name="connsiteX1" fmla="*/ 3346174 w 6692348"/>
              <a:gd name="connsiteY1" fmla="*/ 0 h 6858000"/>
              <a:gd name="connsiteX2" fmla="*/ 6692348 w 6692348"/>
              <a:gd name="connsiteY2" fmla="*/ 3429000 h 6858000"/>
              <a:gd name="connsiteX3" fmla="*/ 3346174 w 6692348"/>
              <a:gd name="connsiteY3" fmla="*/ 6858000 h 6858000"/>
              <a:gd name="connsiteX4" fmla="*/ 0 w 6692348"/>
              <a:gd name="connsiteY4" fmla="*/ 6858000 h 6858000"/>
              <a:gd name="connsiteX5" fmla="*/ 0 w 6692348"/>
              <a:gd name="connsiteY5" fmla="*/ 0 h 6858000"/>
              <a:gd name="connsiteX0" fmla="*/ 304800 w 6692348"/>
              <a:gd name="connsiteY0" fmla="*/ 0 h 6858000"/>
              <a:gd name="connsiteX1" fmla="*/ 3346174 w 6692348"/>
              <a:gd name="connsiteY1" fmla="*/ 0 h 6858000"/>
              <a:gd name="connsiteX2" fmla="*/ 6692348 w 6692348"/>
              <a:gd name="connsiteY2" fmla="*/ 3429000 h 6858000"/>
              <a:gd name="connsiteX3" fmla="*/ 3346174 w 6692348"/>
              <a:gd name="connsiteY3" fmla="*/ 6858000 h 6858000"/>
              <a:gd name="connsiteX4" fmla="*/ 0 w 6692348"/>
              <a:gd name="connsiteY4" fmla="*/ 6858000 h 6858000"/>
              <a:gd name="connsiteX5" fmla="*/ 304800 w 6692348"/>
              <a:gd name="connsiteY5" fmla="*/ 0 h 6858000"/>
              <a:gd name="connsiteX0" fmla="*/ 0 w 6387548"/>
              <a:gd name="connsiteY0" fmla="*/ 0 h 6884504"/>
              <a:gd name="connsiteX1" fmla="*/ 3041374 w 6387548"/>
              <a:gd name="connsiteY1" fmla="*/ 0 h 6884504"/>
              <a:gd name="connsiteX2" fmla="*/ 6387548 w 6387548"/>
              <a:gd name="connsiteY2" fmla="*/ 3429000 h 6884504"/>
              <a:gd name="connsiteX3" fmla="*/ 3041374 w 6387548"/>
              <a:gd name="connsiteY3" fmla="*/ 6858000 h 6884504"/>
              <a:gd name="connsiteX4" fmla="*/ 13252 w 6387548"/>
              <a:gd name="connsiteY4" fmla="*/ 6884504 h 6884504"/>
              <a:gd name="connsiteX5" fmla="*/ 0 w 6387548"/>
              <a:gd name="connsiteY5" fmla="*/ 0 h 688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7548" h="6884504">
                <a:moveTo>
                  <a:pt x="0" y="0"/>
                </a:moveTo>
                <a:lnTo>
                  <a:pt x="3041374" y="0"/>
                </a:lnTo>
                <a:cubicBezTo>
                  <a:pt x="4889415" y="0"/>
                  <a:pt x="6387548" y="1535216"/>
                  <a:pt x="6387548" y="3429000"/>
                </a:cubicBezTo>
                <a:cubicBezTo>
                  <a:pt x="6387548" y="5322784"/>
                  <a:pt x="4889415" y="6858000"/>
                  <a:pt x="3041374" y="6858000"/>
                </a:cubicBezTo>
                <a:lnTo>
                  <a:pt x="13252" y="6884504"/>
                </a:lnTo>
                <a:cubicBezTo>
                  <a:pt x="8835" y="4589669"/>
                  <a:pt x="4417" y="2294835"/>
                  <a:pt x="0" y="0"/>
                </a:cubicBez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94E4EF-057E-2B01-1E2C-4D51EA21D325}"/>
              </a:ext>
            </a:extLst>
          </p:cNvPr>
          <p:cNvSpPr>
            <a:spLocks noGrp="1"/>
          </p:cNvSpPr>
          <p:nvPr>
            <p:ph type="body" sz="half" idx="2"/>
          </p:nvPr>
        </p:nvSpPr>
        <p:spPr>
          <a:xfrm>
            <a:off x="6721610" y="2269432"/>
            <a:ext cx="4758368"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8">
            <a:extLst>
              <a:ext uri="{FF2B5EF4-FFF2-40B4-BE49-F238E27FC236}">
                <a16:creationId xmlns:a16="http://schemas.microsoft.com/office/drawing/2014/main" id="{8E82B362-B05C-7A34-FFF8-58761830F11C}"/>
              </a:ext>
            </a:extLst>
          </p:cNvPr>
          <p:cNvSpPr>
            <a:spLocks noGrp="1"/>
          </p:cNvSpPr>
          <p:nvPr>
            <p:ph type="sldNum" sz="quarter" idx="12"/>
          </p:nvPr>
        </p:nvSpPr>
        <p:spPr>
          <a:xfrm>
            <a:off x="6745220" y="6356350"/>
            <a:ext cx="2743200" cy="365125"/>
          </a:xfrm>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115790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D561-F9CC-E1BC-E19D-1CA7A7C883EC}"/>
              </a:ext>
            </a:extLst>
          </p:cNvPr>
          <p:cNvSpPr>
            <a:spLocks noGrp="1"/>
          </p:cNvSpPr>
          <p:nvPr>
            <p:ph type="title"/>
          </p:nvPr>
        </p:nvSpPr>
        <p:spPr>
          <a:xfrm>
            <a:off x="391042" y="365125"/>
            <a:ext cx="10515600" cy="132556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4878C58-C940-54CF-1801-34E6DB764799}"/>
              </a:ext>
            </a:extLst>
          </p:cNvPr>
          <p:cNvSpPr>
            <a:spLocks noGrp="1"/>
          </p:cNvSpPr>
          <p:nvPr>
            <p:ph idx="1"/>
          </p:nvPr>
        </p:nvSpPr>
        <p:spPr>
          <a:xfrm>
            <a:off x="391042"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027DDF43-854D-75DC-8C3E-8FFF17248738}"/>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584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8935-8086-519B-2EB0-4BE4BEDD97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0F21A2-B6E4-FBE8-6931-F7AC02D5A309}"/>
              </a:ext>
            </a:extLst>
          </p:cNvPr>
          <p:cNvSpPr>
            <a:spLocks noGrp="1"/>
          </p:cNvSpPr>
          <p:nvPr>
            <p:ph sz="half" idx="1"/>
          </p:nvPr>
        </p:nvSpPr>
        <p:spPr>
          <a:xfrm>
            <a:off x="385713"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3CFE3F-DBC7-CD5A-34D9-085AAD017BB5}"/>
              </a:ext>
            </a:extLst>
          </p:cNvPr>
          <p:cNvSpPr>
            <a:spLocks noGrp="1"/>
          </p:cNvSpPr>
          <p:nvPr>
            <p:ph sz="half" idx="2"/>
          </p:nvPr>
        </p:nvSpPr>
        <p:spPr>
          <a:xfrm>
            <a:off x="5719713"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82BF39A5-F218-DE52-8D1E-A5E8CA99E8CC}"/>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192832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746E-F3C2-2080-377E-6C8AC0B8545C}"/>
              </a:ext>
            </a:extLst>
          </p:cNvPr>
          <p:cNvSpPr>
            <a:spLocks noGrp="1"/>
          </p:cNvSpPr>
          <p:nvPr>
            <p:ph type="title"/>
          </p:nvPr>
        </p:nvSpPr>
        <p:spPr>
          <a:xfrm>
            <a:off x="377875"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78624F-24E5-9E93-DC9B-00D90239332A}"/>
              </a:ext>
            </a:extLst>
          </p:cNvPr>
          <p:cNvSpPr>
            <a:spLocks noGrp="1"/>
          </p:cNvSpPr>
          <p:nvPr>
            <p:ph type="body" idx="1"/>
          </p:nvPr>
        </p:nvSpPr>
        <p:spPr>
          <a:xfrm>
            <a:off x="377875" y="1681163"/>
            <a:ext cx="5157787" cy="823912"/>
          </a:xfrm>
        </p:spPr>
        <p:txBody>
          <a:bodyPr anchor="b"/>
          <a:lstStyle>
            <a:lvl1pPr marL="0" indent="0">
              <a:buNone/>
              <a:defRPr sz="2400" b="0" i="0">
                <a:solidFill>
                  <a:schemeClr val="accent1"/>
                </a:solidFill>
                <a:latin typeface="Red Hat Text Medium" panose="02010503040201060303"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B6C6C8B-C28A-C66F-A7E7-A5607F39A10C}"/>
              </a:ext>
            </a:extLst>
          </p:cNvPr>
          <p:cNvSpPr>
            <a:spLocks noGrp="1"/>
          </p:cNvSpPr>
          <p:nvPr>
            <p:ph sz="half" idx="2"/>
          </p:nvPr>
        </p:nvSpPr>
        <p:spPr>
          <a:xfrm>
            <a:off x="377875" y="2505075"/>
            <a:ext cx="5157787" cy="3684588"/>
          </a:xfrm>
        </p:spPr>
        <p:txBody>
          <a:bodyPr/>
          <a:lstStyle>
            <a:lvl1pPr>
              <a:defRPr b="0" i="0">
                <a:latin typeface="Red Hat Text" panose="02010503040201060303" pitchFamily="2" charset="77"/>
              </a:defRPr>
            </a:lvl1pPr>
            <a:lvl2pPr>
              <a:defRPr b="0" i="0">
                <a:latin typeface="Red Hat Text" panose="02010503040201060303" pitchFamily="2" charset="77"/>
              </a:defRPr>
            </a:lvl2pPr>
            <a:lvl3pPr>
              <a:defRPr b="0" i="0">
                <a:latin typeface="Red Hat Text" panose="02010503040201060303" pitchFamily="2" charset="77"/>
              </a:defRPr>
            </a:lvl3pPr>
            <a:lvl4pPr>
              <a:defRPr b="0" i="0">
                <a:latin typeface="Red Hat Text" panose="02010503040201060303" pitchFamily="2" charset="77"/>
              </a:defRPr>
            </a:lvl4pPr>
            <a:lvl5pPr>
              <a:defRPr b="0" i="0">
                <a:latin typeface="Red Hat Text" panose="02010503040201060303"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B04863C3-1ADB-F4D9-7EA0-45819552EC86}"/>
              </a:ext>
            </a:extLst>
          </p:cNvPr>
          <p:cNvSpPr>
            <a:spLocks noGrp="1"/>
          </p:cNvSpPr>
          <p:nvPr>
            <p:ph type="body" sz="quarter" idx="3"/>
          </p:nvPr>
        </p:nvSpPr>
        <p:spPr>
          <a:xfrm>
            <a:off x="5710287" y="1681163"/>
            <a:ext cx="5183188" cy="823912"/>
          </a:xfrm>
        </p:spPr>
        <p:txBody>
          <a:bodyPr anchor="b"/>
          <a:lstStyle>
            <a:lvl1pPr marL="0" indent="0">
              <a:buNone/>
              <a:defRPr sz="2400" b="0" i="0">
                <a:solidFill>
                  <a:schemeClr val="accent1"/>
                </a:solidFill>
                <a:latin typeface="Red Hat Text Medium" panose="02010503040201060303"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9AE2005-83E7-CD5A-9AA9-33B6FA78EFD8}"/>
              </a:ext>
            </a:extLst>
          </p:cNvPr>
          <p:cNvSpPr>
            <a:spLocks noGrp="1"/>
          </p:cNvSpPr>
          <p:nvPr>
            <p:ph sz="quarter" idx="4"/>
          </p:nvPr>
        </p:nvSpPr>
        <p:spPr>
          <a:xfrm>
            <a:off x="5710287" y="2505075"/>
            <a:ext cx="5183188" cy="3684588"/>
          </a:xfrm>
        </p:spPr>
        <p:txBody>
          <a:bodyPr/>
          <a:lstStyle>
            <a:lvl1pPr>
              <a:defRPr b="0" i="0">
                <a:latin typeface="Red Hat Text" panose="02010503040201060303" pitchFamily="2" charset="77"/>
              </a:defRPr>
            </a:lvl1pPr>
            <a:lvl2pPr>
              <a:defRPr b="0" i="0">
                <a:latin typeface="Red Hat Text" panose="02010503040201060303" pitchFamily="2" charset="77"/>
              </a:defRPr>
            </a:lvl2pPr>
            <a:lvl3pPr>
              <a:defRPr b="0" i="0">
                <a:latin typeface="Red Hat Text" panose="02010503040201060303" pitchFamily="2" charset="77"/>
              </a:defRPr>
            </a:lvl3pPr>
            <a:lvl4pPr>
              <a:defRPr b="0" i="0">
                <a:latin typeface="Red Hat Text" panose="02010503040201060303" pitchFamily="2" charset="77"/>
              </a:defRPr>
            </a:lvl4pPr>
            <a:lvl5pPr>
              <a:defRPr b="0" i="0">
                <a:latin typeface="Red Hat Text" panose="02010503040201060303"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7AC17A76-AE88-17FE-8AC1-C87417405FF6}"/>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2885015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0CD6-64CC-20DA-994B-61A3D8A92318}"/>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71EFEB1A-10C8-DEF6-82B1-D38039802CFB}"/>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35381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081C2D-4DA0-BC6F-2F6E-A183BA6498CE}"/>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7501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368B-BB3D-8848-5108-24D8E3872B43}"/>
              </a:ext>
            </a:extLst>
          </p:cNvPr>
          <p:cNvSpPr>
            <a:spLocks noGrp="1"/>
          </p:cNvSpPr>
          <p:nvPr>
            <p:ph type="title"/>
          </p:nvPr>
        </p:nvSpPr>
        <p:spPr>
          <a:xfrm>
            <a:off x="462715" y="457200"/>
            <a:ext cx="3932237" cy="1600200"/>
          </a:xfrm>
        </p:spPr>
        <p:txBody>
          <a:bodyPr anchor="b">
            <a:noAutofit/>
          </a:bodyPr>
          <a:lstStyle>
            <a:lvl1pPr>
              <a:defRPr sz="44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87B2438-1046-FBDE-9C6A-8CB7A3673B84}"/>
              </a:ext>
            </a:extLst>
          </p:cNvPr>
          <p:cNvSpPr>
            <a:spLocks noGrp="1"/>
          </p:cNvSpPr>
          <p:nvPr>
            <p:ph idx="1"/>
          </p:nvPr>
        </p:nvSpPr>
        <p:spPr>
          <a:xfrm>
            <a:off x="5183188" y="987425"/>
            <a:ext cx="617220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2B64842B-FAB5-41E3-C227-DE51192D4392}"/>
              </a:ext>
            </a:extLst>
          </p:cNvPr>
          <p:cNvSpPr>
            <a:spLocks noGrp="1"/>
          </p:cNvSpPr>
          <p:nvPr>
            <p:ph type="body" sz="half" idx="2"/>
          </p:nvPr>
        </p:nvSpPr>
        <p:spPr>
          <a:xfrm>
            <a:off x="46271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3AEA27B-1EDC-5993-56CF-B48F214513F2}"/>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427950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7585-AF87-6A6D-AF5B-7BCE5A905159}"/>
              </a:ext>
            </a:extLst>
          </p:cNvPr>
          <p:cNvSpPr>
            <a:spLocks noGrp="1"/>
          </p:cNvSpPr>
          <p:nvPr>
            <p:ph type="title"/>
          </p:nvPr>
        </p:nvSpPr>
        <p:spPr>
          <a:xfrm>
            <a:off x="396728" y="457200"/>
            <a:ext cx="4758368" cy="1600200"/>
          </a:xfrm>
        </p:spPr>
        <p:txBody>
          <a:bodyPr anchor="b">
            <a:normAutofit/>
          </a:bodyPr>
          <a:lstStyle>
            <a:lvl1pPr>
              <a:defRPr sz="44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EE2FEA9D-DF33-323B-BD87-BCA63AE54EE3}"/>
              </a:ext>
            </a:extLst>
          </p:cNvPr>
          <p:cNvSpPr>
            <a:spLocks noGrp="1"/>
          </p:cNvSpPr>
          <p:nvPr>
            <p:ph type="pic" idx="1"/>
          </p:nvPr>
        </p:nvSpPr>
        <p:spPr>
          <a:xfrm>
            <a:off x="5607257" y="231238"/>
            <a:ext cx="5895629" cy="589562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94E4EF-057E-2B01-1E2C-4D51EA21D325}"/>
              </a:ext>
            </a:extLst>
          </p:cNvPr>
          <p:cNvSpPr>
            <a:spLocks noGrp="1"/>
          </p:cNvSpPr>
          <p:nvPr>
            <p:ph type="body" sz="half" idx="2"/>
          </p:nvPr>
        </p:nvSpPr>
        <p:spPr>
          <a:xfrm>
            <a:off x="396728" y="2256180"/>
            <a:ext cx="4758368"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Slide Number Placeholder 6">
            <a:extLst>
              <a:ext uri="{FF2B5EF4-FFF2-40B4-BE49-F238E27FC236}">
                <a16:creationId xmlns:a16="http://schemas.microsoft.com/office/drawing/2014/main" id="{57E67DEF-35CB-2C0F-BABD-DDC587C08233}"/>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311704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7585-AF87-6A6D-AF5B-7BCE5A905159}"/>
              </a:ext>
            </a:extLst>
          </p:cNvPr>
          <p:cNvSpPr>
            <a:spLocks noGrp="1"/>
          </p:cNvSpPr>
          <p:nvPr>
            <p:ph type="title"/>
          </p:nvPr>
        </p:nvSpPr>
        <p:spPr>
          <a:xfrm>
            <a:off x="6721610" y="457200"/>
            <a:ext cx="4758368" cy="1600200"/>
          </a:xfrm>
        </p:spPr>
        <p:txBody>
          <a:bodyPr anchor="b">
            <a:normAutofit/>
          </a:bodyPr>
          <a:lstStyle>
            <a:lvl1pPr>
              <a:defRPr sz="44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EE2FEA9D-DF33-323B-BD87-BCA63AE54EE3}"/>
              </a:ext>
            </a:extLst>
          </p:cNvPr>
          <p:cNvSpPr>
            <a:spLocks noGrp="1"/>
          </p:cNvSpPr>
          <p:nvPr>
            <p:ph type="pic" idx="1"/>
          </p:nvPr>
        </p:nvSpPr>
        <p:spPr>
          <a:xfrm>
            <a:off x="-29954" y="0"/>
            <a:ext cx="6387548" cy="6884504"/>
          </a:xfrm>
          <a:custGeom>
            <a:avLst/>
            <a:gdLst>
              <a:gd name="connsiteX0" fmla="*/ 0 w 6692348"/>
              <a:gd name="connsiteY0" fmla="*/ 0 h 6858000"/>
              <a:gd name="connsiteX1" fmla="*/ 3346174 w 6692348"/>
              <a:gd name="connsiteY1" fmla="*/ 0 h 6858000"/>
              <a:gd name="connsiteX2" fmla="*/ 6692348 w 6692348"/>
              <a:gd name="connsiteY2" fmla="*/ 3429000 h 6858000"/>
              <a:gd name="connsiteX3" fmla="*/ 3346174 w 6692348"/>
              <a:gd name="connsiteY3" fmla="*/ 6858000 h 6858000"/>
              <a:gd name="connsiteX4" fmla="*/ 0 w 6692348"/>
              <a:gd name="connsiteY4" fmla="*/ 6858000 h 6858000"/>
              <a:gd name="connsiteX5" fmla="*/ 0 w 6692348"/>
              <a:gd name="connsiteY5" fmla="*/ 0 h 6858000"/>
              <a:gd name="connsiteX0" fmla="*/ 304800 w 6692348"/>
              <a:gd name="connsiteY0" fmla="*/ 0 h 6858000"/>
              <a:gd name="connsiteX1" fmla="*/ 3346174 w 6692348"/>
              <a:gd name="connsiteY1" fmla="*/ 0 h 6858000"/>
              <a:gd name="connsiteX2" fmla="*/ 6692348 w 6692348"/>
              <a:gd name="connsiteY2" fmla="*/ 3429000 h 6858000"/>
              <a:gd name="connsiteX3" fmla="*/ 3346174 w 6692348"/>
              <a:gd name="connsiteY3" fmla="*/ 6858000 h 6858000"/>
              <a:gd name="connsiteX4" fmla="*/ 0 w 6692348"/>
              <a:gd name="connsiteY4" fmla="*/ 6858000 h 6858000"/>
              <a:gd name="connsiteX5" fmla="*/ 304800 w 6692348"/>
              <a:gd name="connsiteY5" fmla="*/ 0 h 6858000"/>
              <a:gd name="connsiteX0" fmla="*/ 0 w 6387548"/>
              <a:gd name="connsiteY0" fmla="*/ 0 h 6884504"/>
              <a:gd name="connsiteX1" fmla="*/ 3041374 w 6387548"/>
              <a:gd name="connsiteY1" fmla="*/ 0 h 6884504"/>
              <a:gd name="connsiteX2" fmla="*/ 6387548 w 6387548"/>
              <a:gd name="connsiteY2" fmla="*/ 3429000 h 6884504"/>
              <a:gd name="connsiteX3" fmla="*/ 3041374 w 6387548"/>
              <a:gd name="connsiteY3" fmla="*/ 6858000 h 6884504"/>
              <a:gd name="connsiteX4" fmla="*/ 13252 w 6387548"/>
              <a:gd name="connsiteY4" fmla="*/ 6884504 h 6884504"/>
              <a:gd name="connsiteX5" fmla="*/ 0 w 6387548"/>
              <a:gd name="connsiteY5" fmla="*/ 0 h 688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7548" h="6884504">
                <a:moveTo>
                  <a:pt x="0" y="0"/>
                </a:moveTo>
                <a:lnTo>
                  <a:pt x="3041374" y="0"/>
                </a:lnTo>
                <a:cubicBezTo>
                  <a:pt x="4889415" y="0"/>
                  <a:pt x="6387548" y="1535216"/>
                  <a:pt x="6387548" y="3429000"/>
                </a:cubicBezTo>
                <a:cubicBezTo>
                  <a:pt x="6387548" y="5322784"/>
                  <a:pt x="4889415" y="6858000"/>
                  <a:pt x="3041374" y="6858000"/>
                </a:cubicBezTo>
                <a:lnTo>
                  <a:pt x="13252" y="6884504"/>
                </a:lnTo>
                <a:cubicBezTo>
                  <a:pt x="8835" y="4589669"/>
                  <a:pt x="4417" y="2294835"/>
                  <a:pt x="0" y="0"/>
                </a:cubicBez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94E4EF-057E-2B01-1E2C-4D51EA21D325}"/>
              </a:ext>
            </a:extLst>
          </p:cNvPr>
          <p:cNvSpPr>
            <a:spLocks noGrp="1"/>
          </p:cNvSpPr>
          <p:nvPr>
            <p:ph type="body" sz="half" idx="2"/>
          </p:nvPr>
        </p:nvSpPr>
        <p:spPr>
          <a:xfrm>
            <a:off x="6721610" y="2256180"/>
            <a:ext cx="4758368"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57E67DEF-35CB-2C0F-BABD-DDC587C08233}"/>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131801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F363-249D-25DF-F66F-4E65CE08BFD6}"/>
              </a:ext>
            </a:extLst>
          </p:cNvPr>
          <p:cNvSpPr>
            <a:spLocks noGrp="1"/>
          </p:cNvSpPr>
          <p:nvPr>
            <p:ph type="ctrTitle"/>
          </p:nvPr>
        </p:nvSpPr>
        <p:spPr>
          <a:xfrm>
            <a:off x="592906" y="1122363"/>
            <a:ext cx="5238051" cy="2387600"/>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F95151-7A58-3D0E-28CC-653CB4597393}"/>
              </a:ext>
            </a:extLst>
          </p:cNvPr>
          <p:cNvSpPr>
            <a:spLocks noGrp="1"/>
          </p:cNvSpPr>
          <p:nvPr>
            <p:ph type="subTitle" idx="1"/>
          </p:nvPr>
        </p:nvSpPr>
        <p:spPr>
          <a:xfrm>
            <a:off x="592906" y="3824464"/>
            <a:ext cx="5238051" cy="406573"/>
          </a:xfrm>
        </p:spPr>
        <p:txBody>
          <a:bodyPr/>
          <a:lstStyle>
            <a:lvl1pPr marL="0" indent="0" algn="l">
              <a:buNone/>
              <a:defRPr sz="2400" b="0" i="0">
                <a:solidFill>
                  <a:schemeClr val="accent1"/>
                </a:solidFill>
                <a:latin typeface="Red Hat Text Medium" panose="02010503040201060303" pitchFamily="2" charset="77"/>
                <a:ea typeface="Red Hat Text Medium" panose="02010503040201060303" pitchFamily="2" charset="77"/>
                <a:cs typeface="Red Hat Text Medium" panose="02010503040201060303"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 Placeholder 11">
            <a:extLst>
              <a:ext uri="{FF2B5EF4-FFF2-40B4-BE49-F238E27FC236}">
                <a16:creationId xmlns:a16="http://schemas.microsoft.com/office/drawing/2014/main" id="{D8FE56D1-D3C6-1CB7-2D30-D5C7DB2EBE0B}"/>
              </a:ext>
            </a:extLst>
          </p:cNvPr>
          <p:cNvSpPr>
            <a:spLocks noGrp="1"/>
          </p:cNvSpPr>
          <p:nvPr>
            <p:ph type="body" sz="quarter" idx="10"/>
          </p:nvPr>
        </p:nvSpPr>
        <p:spPr>
          <a:xfrm>
            <a:off x="592745" y="4876599"/>
            <a:ext cx="5238050" cy="449262"/>
          </a:xfrm>
        </p:spPr>
        <p:txBody>
          <a:bodyPr/>
          <a:lstStyle>
            <a:lvl1pPr marL="0" indent="0">
              <a:buNone/>
              <a:defRPr b="0" i="0">
                <a:latin typeface="Red Hat Text" panose="02010503040201060303" pitchFamily="2" charset="77"/>
                <a:ea typeface="Red Hat Text" panose="02010503040201060303" pitchFamily="2" charset="77"/>
                <a:cs typeface="Red Hat Text" panose="02010503040201060303"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a:extLst>
              <a:ext uri="{FF2B5EF4-FFF2-40B4-BE49-F238E27FC236}">
                <a16:creationId xmlns:a16="http://schemas.microsoft.com/office/drawing/2014/main" id="{325AFB5C-8358-4EEE-E605-BD168108183F}"/>
              </a:ext>
            </a:extLst>
          </p:cNvPr>
          <p:cNvPicPr>
            <a:picLocks noChangeAspect="1"/>
          </p:cNvPicPr>
          <p:nvPr userDrawn="1"/>
        </p:nvPicPr>
        <p:blipFill>
          <a:blip r:embed="rId2"/>
          <a:stretch>
            <a:fillRect/>
          </a:stretch>
        </p:blipFill>
        <p:spPr>
          <a:xfrm>
            <a:off x="592745" y="463600"/>
            <a:ext cx="2235200" cy="609600"/>
          </a:xfrm>
          <a:prstGeom prst="rect">
            <a:avLst/>
          </a:prstGeom>
        </p:spPr>
      </p:pic>
      <p:sp>
        <p:nvSpPr>
          <p:cNvPr id="6" name="Picture Placeholder 5">
            <a:extLst>
              <a:ext uri="{FF2B5EF4-FFF2-40B4-BE49-F238E27FC236}">
                <a16:creationId xmlns:a16="http://schemas.microsoft.com/office/drawing/2014/main" id="{BB075A9F-A89D-85D5-A63B-8ACF48FFFA68}"/>
              </a:ext>
            </a:extLst>
          </p:cNvPr>
          <p:cNvSpPr>
            <a:spLocks noGrp="1"/>
          </p:cNvSpPr>
          <p:nvPr>
            <p:ph type="pic" sz="quarter" idx="11"/>
          </p:nvPr>
        </p:nvSpPr>
        <p:spPr>
          <a:xfrm flipH="1">
            <a:off x="6090537" y="-6935"/>
            <a:ext cx="6149673" cy="6884964"/>
          </a:xfrm>
          <a:custGeom>
            <a:avLst/>
            <a:gdLst>
              <a:gd name="connsiteX0" fmla="*/ 0 w 6884963"/>
              <a:gd name="connsiteY0" fmla="*/ 0 h 6884963"/>
              <a:gd name="connsiteX1" fmla="*/ 3442482 w 6884963"/>
              <a:gd name="connsiteY1" fmla="*/ 0 h 6884963"/>
              <a:gd name="connsiteX2" fmla="*/ 6884964 w 6884963"/>
              <a:gd name="connsiteY2" fmla="*/ 3442482 h 6884963"/>
              <a:gd name="connsiteX3" fmla="*/ 3442482 w 6884963"/>
              <a:gd name="connsiteY3" fmla="*/ 6884964 h 6884963"/>
              <a:gd name="connsiteX4" fmla="*/ 0 w 6884963"/>
              <a:gd name="connsiteY4" fmla="*/ 6884963 h 6884963"/>
              <a:gd name="connsiteX5" fmla="*/ 0 w 6884963"/>
              <a:gd name="connsiteY5" fmla="*/ 0 h 6884963"/>
              <a:gd name="connsiteX0" fmla="*/ 0 w 6884964"/>
              <a:gd name="connsiteY0" fmla="*/ 0 h 6884964"/>
              <a:gd name="connsiteX1" fmla="*/ 3442482 w 6884964"/>
              <a:gd name="connsiteY1" fmla="*/ 0 h 6884964"/>
              <a:gd name="connsiteX2" fmla="*/ 6884964 w 6884964"/>
              <a:gd name="connsiteY2" fmla="*/ 3442482 h 6884964"/>
              <a:gd name="connsiteX3" fmla="*/ 3442482 w 6884964"/>
              <a:gd name="connsiteY3" fmla="*/ 6884964 h 6884964"/>
              <a:gd name="connsiteX4" fmla="*/ 744717 w 6884964"/>
              <a:gd name="connsiteY4" fmla="*/ 6866110 h 6884964"/>
              <a:gd name="connsiteX5" fmla="*/ 0 w 6884964"/>
              <a:gd name="connsiteY5" fmla="*/ 0 h 6884964"/>
              <a:gd name="connsiteX0" fmla="*/ 0 w 6149673"/>
              <a:gd name="connsiteY0" fmla="*/ 0 h 6884964"/>
              <a:gd name="connsiteX1" fmla="*/ 2707191 w 6149673"/>
              <a:gd name="connsiteY1" fmla="*/ 0 h 6884964"/>
              <a:gd name="connsiteX2" fmla="*/ 6149673 w 6149673"/>
              <a:gd name="connsiteY2" fmla="*/ 3442482 h 6884964"/>
              <a:gd name="connsiteX3" fmla="*/ 2707191 w 6149673"/>
              <a:gd name="connsiteY3" fmla="*/ 6884964 h 6884964"/>
              <a:gd name="connsiteX4" fmla="*/ 9426 w 6149673"/>
              <a:gd name="connsiteY4" fmla="*/ 6866110 h 6884964"/>
              <a:gd name="connsiteX5" fmla="*/ 0 w 6149673"/>
              <a:gd name="connsiteY5" fmla="*/ 0 h 688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9673" h="6884964">
                <a:moveTo>
                  <a:pt x="0" y="0"/>
                </a:moveTo>
                <a:lnTo>
                  <a:pt x="2707191" y="0"/>
                </a:lnTo>
                <a:cubicBezTo>
                  <a:pt x="4608421" y="0"/>
                  <a:pt x="6149673" y="1541252"/>
                  <a:pt x="6149673" y="3442482"/>
                </a:cubicBezTo>
                <a:cubicBezTo>
                  <a:pt x="6149673" y="5343712"/>
                  <a:pt x="4608421" y="6884964"/>
                  <a:pt x="2707191" y="6884964"/>
                </a:cubicBezTo>
                <a:lnTo>
                  <a:pt x="9426" y="6866110"/>
                </a:lnTo>
                <a:lnTo>
                  <a:pt x="0" y="0"/>
                </a:lnTo>
                <a:close/>
              </a:path>
            </a:pathLst>
          </a:custGeom>
        </p:spPr>
        <p:txBody>
          <a:bodyPr/>
          <a:lstStyle/>
          <a:p>
            <a:r>
              <a:rPr lang="en-US"/>
              <a:t>Click icon to add picture</a:t>
            </a:r>
          </a:p>
        </p:txBody>
      </p:sp>
      <p:pic>
        <p:nvPicPr>
          <p:cNvPr id="7" name="Picture 6">
            <a:extLst>
              <a:ext uri="{FF2B5EF4-FFF2-40B4-BE49-F238E27FC236}">
                <a16:creationId xmlns:a16="http://schemas.microsoft.com/office/drawing/2014/main" id="{885E674A-6466-3EAD-B663-5A852E18EAD1}"/>
              </a:ext>
            </a:extLst>
          </p:cNvPr>
          <p:cNvPicPr>
            <a:picLocks noChangeAspect="1"/>
          </p:cNvPicPr>
          <p:nvPr userDrawn="1"/>
        </p:nvPicPr>
        <p:blipFill>
          <a:blip r:embed="rId3"/>
          <a:stretch>
            <a:fillRect/>
          </a:stretch>
        </p:blipFill>
        <p:spPr>
          <a:xfrm>
            <a:off x="6581685" y="5655963"/>
            <a:ext cx="952987" cy="952987"/>
          </a:xfrm>
          <a:prstGeom prst="rect">
            <a:avLst/>
          </a:prstGeom>
        </p:spPr>
      </p:pic>
      <p:sp>
        <p:nvSpPr>
          <p:cNvPr id="10" name="Title 1">
            <a:extLst>
              <a:ext uri="{FF2B5EF4-FFF2-40B4-BE49-F238E27FC236}">
                <a16:creationId xmlns:a16="http://schemas.microsoft.com/office/drawing/2014/main" id="{CCFAE43E-DA45-03CB-D5AC-9A688E90EAF3}"/>
              </a:ext>
            </a:extLst>
          </p:cNvPr>
          <p:cNvSpPr txBox="1">
            <a:spLocks/>
          </p:cNvSpPr>
          <p:nvPr userDrawn="1"/>
        </p:nvSpPr>
        <p:spPr>
          <a:xfrm>
            <a:off x="592907" y="5735638"/>
            <a:ext cx="3130682" cy="8053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Judson" panose="02000603000000000000" pitchFamily="2" charset="0"/>
                <a:ea typeface="+mj-ea"/>
                <a:cs typeface="+mj-cs"/>
              </a:defRPr>
            </a:lvl1pPr>
          </a:lstStyle>
          <a:p>
            <a:r>
              <a:rPr lang="en-GB" sz="2400" dirty="0"/>
              <a:t>Find hope,</a:t>
            </a:r>
          </a:p>
          <a:p>
            <a:r>
              <a:rPr lang="en-GB" sz="1800" dirty="0"/>
              <a:t>based on evidence</a:t>
            </a:r>
            <a:endParaRPr lang="en-US" sz="1800" dirty="0"/>
          </a:p>
        </p:txBody>
      </p:sp>
      <p:pic>
        <p:nvPicPr>
          <p:cNvPr id="11" name="Picture 10">
            <a:extLst>
              <a:ext uri="{FF2B5EF4-FFF2-40B4-BE49-F238E27FC236}">
                <a16:creationId xmlns:a16="http://schemas.microsoft.com/office/drawing/2014/main" id="{29A7B749-BF01-F4AB-4A2C-6876A3257C09}"/>
              </a:ext>
            </a:extLst>
          </p:cNvPr>
          <p:cNvPicPr>
            <a:picLocks noChangeAspect="1"/>
          </p:cNvPicPr>
          <p:nvPr userDrawn="1"/>
        </p:nvPicPr>
        <p:blipFill>
          <a:blip r:embed="rId4"/>
          <a:stretch>
            <a:fillRect/>
          </a:stretch>
        </p:blipFill>
        <p:spPr>
          <a:xfrm>
            <a:off x="5163873" y="6288338"/>
            <a:ext cx="1012153" cy="191960"/>
          </a:xfrm>
          <a:prstGeom prst="rect">
            <a:avLst/>
          </a:prstGeom>
        </p:spPr>
      </p:pic>
      <p:sp>
        <p:nvSpPr>
          <p:cNvPr id="13" name="Title 1">
            <a:extLst>
              <a:ext uri="{FF2B5EF4-FFF2-40B4-BE49-F238E27FC236}">
                <a16:creationId xmlns:a16="http://schemas.microsoft.com/office/drawing/2014/main" id="{B4C05C55-800A-AD26-2853-952285617E8B}"/>
              </a:ext>
            </a:extLst>
          </p:cNvPr>
          <p:cNvSpPr txBox="1">
            <a:spLocks/>
          </p:cNvSpPr>
          <p:nvPr userDrawn="1"/>
        </p:nvSpPr>
        <p:spPr>
          <a:xfrm>
            <a:off x="4520147" y="5836502"/>
            <a:ext cx="1756129" cy="449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tx1"/>
                </a:solidFill>
                <a:latin typeface="Judson" panose="02000603000000000000" pitchFamily="2" charset="0"/>
                <a:ea typeface="+mj-ea"/>
                <a:cs typeface="+mj-cs"/>
              </a:defRPr>
            </a:lvl1pPr>
          </a:lstStyle>
          <a:p>
            <a:r>
              <a:rPr lang="en-GB" sz="1400" b="0" i="0" dirty="0" err="1">
                <a:solidFill>
                  <a:schemeClr val="accent1"/>
                </a:solidFill>
                <a:latin typeface="Red Hat Text Medium" panose="02010303040201060303" pitchFamily="2" charset="0"/>
                <a:ea typeface="Red Hat Text Medium" panose="02010303040201060303" pitchFamily="2" charset="0"/>
                <a:cs typeface="Red Hat Text Medium" panose="02010303040201060303" pitchFamily="2" charset="0"/>
              </a:rPr>
              <a:t>overcomingms.org</a:t>
            </a:r>
            <a:endParaRPr lang="en-US" sz="1400" b="0" i="0" dirty="0">
              <a:solidFill>
                <a:schemeClr val="accent1"/>
              </a:solidFill>
              <a:latin typeface="Red Hat Text Medium" panose="02010303040201060303" pitchFamily="2" charset="0"/>
              <a:ea typeface="Red Hat Text Medium" panose="02010303040201060303" pitchFamily="2" charset="0"/>
              <a:cs typeface="Red Hat Text Medium" panose="02010303040201060303" pitchFamily="2" charset="0"/>
            </a:endParaRPr>
          </a:p>
        </p:txBody>
      </p:sp>
      <p:cxnSp>
        <p:nvCxnSpPr>
          <p:cNvPr id="15" name="Straight Connector 14">
            <a:extLst>
              <a:ext uri="{FF2B5EF4-FFF2-40B4-BE49-F238E27FC236}">
                <a16:creationId xmlns:a16="http://schemas.microsoft.com/office/drawing/2014/main" id="{93B1B529-96F1-D87F-35AD-01B583248BDD}"/>
              </a:ext>
            </a:extLst>
          </p:cNvPr>
          <p:cNvCxnSpPr/>
          <p:nvPr userDrawn="1"/>
        </p:nvCxnSpPr>
        <p:spPr>
          <a:xfrm>
            <a:off x="698761" y="4552461"/>
            <a:ext cx="5219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49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337C-E5B2-DAA7-01CD-9AC49BB9F654}"/>
              </a:ext>
            </a:extLst>
          </p:cNvPr>
          <p:cNvSpPr>
            <a:spLocks noGrp="1"/>
          </p:cNvSpPr>
          <p:nvPr>
            <p:ph type="title"/>
          </p:nvPr>
        </p:nvSpPr>
        <p:spPr/>
        <p:txBody>
          <a:bodyPr/>
          <a:lstStyle>
            <a:lvl1pPr>
              <a:defRPr b="1">
                <a:solidFill>
                  <a:srgbClr val="04A3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6175BF6-5B73-F82A-1262-A408E6290E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36EDEB-730F-FD59-F7CA-9AB19CA151A0}"/>
              </a:ext>
            </a:extLst>
          </p:cNvPr>
          <p:cNvSpPr>
            <a:spLocks noGrp="1"/>
          </p:cNvSpPr>
          <p:nvPr>
            <p:ph type="dt" sz="half" idx="10"/>
          </p:nvPr>
        </p:nvSpPr>
        <p:spPr/>
        <p:txBody>
          <a:bodyPr/>
          <a:lstStyle/>
          <a:p>
            <a:fld id="{FB10B7A7-E721-44C6-ABD3-0CCD4333984A}" type="datetimeFigureOut">
              <a:rPr lang="en-GB" smtClean="0"/>
              <a:t>12/05/2025</a:t>
            </a:fld>
            <a:endParaRPr lang="en-GB"/>
          </a:p>
        </p:txBody>
      </p:sp>
      <p:sp>
        <p:nvSpPr>
          <p:cNvPr id="5" name="Footer Placeholder 4">
            <a:extLst>
              <a:ext uri="{FF2B5EF4-FFF2-40B4-BE49-F238E27FC236}">
                <a16:creationId xmlns:a16="http://schemas.microsoft.com/office/drawing/2014/main" id="{AA6D1054-2630-A3EC-6148-B4B18CE591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299407-6897-E03F-56BA-814E3A2D2F0F}"/>
              </a:ext>
            </a:extLst>
          </p:cNvPr>
          <p:cNvSpPr>
            <a:spLocks noGrp="1"/>
          </p:cNvSpPr>
          <p:nvPr>
            <p:ph type="sldNum" sz="quarter" idx="12"/>
          </p:nvPr>
        </p:nvSpPr>
        <p:spPr/>
        <p:txBody>
          <a:bodyPr/>
          <a:lstStyle/>
          <a:p>
            <a:fld id="{41128D37-79CA-4F13-84DC-D5CA7A2441CE}" type="slidenum">
              <a:rPr lang="en-GB" smtClean="0"/>
              <a:t>‹#›</a:t>
            </a:fld>
            <a:endParaRPr lang="en-GB"/>
          </a:p>
        </p:txBody>
      </p:sp>
    </p:spTree>
    <p:extLst>
      <p:ext uri="{BB962C8B-B14F-4D97-AF65-F5344CB8AC3E}">
        <p14:creationId xmlns:p14="http://schemas.microsoft.com/office/powerpoint/2010/main" val="424194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D561-F9CC-E1BC-E19D-1CA7A7C883EC}"/>
              </a:ext>
            </a:extLst>
          </p:cNvPr>
          <p:cNvSpPr>
            <a:spLocks noGrp="1"/>
          </p:cNvSpPr>
          <p:nvPr>
            <p:ph type="title"/>
          </p:nvPr>
        </p:nvSpPr>
        <p:spPr>
          <a:xfrm>
            <a:off x="470555" y="365125"/>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878C58-C940-54CF-1801-34E6DB764799}"/>
              </a:ext>
            </a:extLst>
          </p:cNvPr>
          <p:cNvSpPr>
            <a:spLocks noGrp="1"/>
          </p:cNvSpPr>
          <p:nvPr>
            <p:ph idx="1"/>
          </p:nvPr>
        </p:nvSpPr>
        <p:spPr>
          <a:xfrm>
            <a:off x="470555"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027DDF43-854D-75DC-8C3E-8FFF17248738}"/>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250621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8935-8086-519B-2EB0-4BE4BEDD97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0F21A2-B6E4-FBE8-6931-F7AC02D5A309}"/>
              </a:ext>
            </a:extLst>
          </p:cNvPr>
          <p:cNvSpPr>
            <a:spLocks noGrp="1"/>
          </p:cNvSpPr>
          <p:nvPr>
            <p:ph sz="half" idx="1"/>
          </p:nvPr>
        </p:nvSpPr>
        <p:spPr>
          <a:xfrm>
            <a:off x="385713"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3CFE3F-DBC7-CD5A-34D9-085AAD017BB5}"/>
              </a:ext>
            </a:extLst>
          </p:cNvPr>
          <p:cNvSpPr>
            <a:spLocks noGrp="1"/>
          </p:cNvSpPr>
          <p:nvPr>
            <p:ph sz="half" idx="2"/>
          </p:nvPr>
        </p:nvSpPr>
        <p:spPr>
          <a:xfrm>
            <a:off x="5719713"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82BF39A5-F218-DE52-8D1E-A5E8CA99E8CC}"/>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70284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746E-F3C2-2080-377E-6C8AC0B8545C}"/>
              </a:ext>
            </a:extLst>
          </p:cNvPr>
          <p:cNvSpPr>
            <a:spLocks noGrp="1"/>
          </p:cNvSpPr>
          <p:nvPr>
            <p:ph type="title"/>
          </p:nvPr>
        </p:nvSpPr>
        <p:spPr>
          <a:xfrm>
            <a:off x="377875"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78624F-24E5-9E93-DC9B-00D90239332A}"/>
              </a:ext>
            </a:extLst>
          </p:cNvPr>
          <p:cNvSpPr>
            <a:spLocks noGrp="1"/>
          </p:cNvSpPr>
          <p:nvPr>
            <p:ph type="body" idx="1"/>
          </p:nvPr>
        </p:nvSpPr>
        <p:spPr>
          <a:xfrm>
            <a:off x="377875" y="1681163"/>
            <a:ext cx="5157787" cy="823912"/>
          </a:xfrm>
        </p:spPr>
        <p:txBody>
          <a:bodyPr anchor="b"/>
          <a:lstStyle>
            <a:lvl1pPr marL="0" indent="0">
              <a:buNone/>
              <a:defRPr sz="2400" b="0" i="0">
                <a:solidFill>
                  <a:schemeClr val="accent1"/>
                </a:solidFill>
                <a:latin typeface="Red Hat Text Medium" panose="02010503040201060303"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B6C6C8B-C28A-C66F-A7E7-A5607F39A10C}"/>
              </a:ext>
            </a:extLst>
          </p:cNvPr>
          <p:cNvSpPr>
            <a:spLocks noGrp="1"/>
          </p:cNvSpPr>
          <p:nvPr>
            <p:ph sz="half" idx="2"/>
          </p:nvPr>
        </p:nvSpPr>
        <p:spPr>
          <a:xfrm>
            <a:off x="377875"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B04863C3-1ADB-F4D9-7EA0-45819552EC86}"/>
              </a:ext>
            </a:extLst>
          </p:cNvPr>
          <p:cNvSpPr>
            <a:spLocks noGrp="1"/>
          </p:cNvSpPr>
          <p:nvPr>
            <p:ph type="body" sz="quarter" idx="3"/>
          </p:nvPr>
        </p:nvSpPr>
        <p:spPr>
          <a:xfrm>
            <a:off x="5710287" y="1681163"/>
            <a:ext cx="5183188" cy="823912"/>
          </a:xfrm>
        </p:spPr>
        <p:txBody>
          <a:bodyPr anchor="b"/>
          <a:lstStyle>
            <a:lvl1pPr marL="0" indent="0">
              <a:buNone/>
              <a:defRPr sz="2400" b="0" i="0">
                <a:solidFill>
                  <a:schemeClr val="accent1"/>
                </a:solidFill>
                <a:latin typeface="Red Hat Text Medium" panose="02010503040201060303"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9AE2005-83E7-CD5A-9AA9-33B6FA78EFD8}"/>
              </a:ext>
            </a:extLst>
          </p:cNvPr>
          <p:cNvSpPr>
            <a:spLocks noGrp="1"/>
          </p:cNvSpPr>
          <p:nvPr>
            <p:ph sz="quarter" idx="4"/>
          </p:nvPr>
        </p:nvSpPr>
        <p:spPr>
          <a:xfrm>
            <a:off x="5710287"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7AC17A76-AE88-17FE-8AC1-C87417405FF6}"/>
              </a:ext>
            </a:extLst>
          </p:cNvPr>
          <p:cNvSpPr>
            <a:spLocks noGrp="1"/>
          </p:cNvSpPr>
          <p:nvPr>
            <p:ph type="sldNum" sz="quarter" idx="12"/>
          </p:nvPr>
        </p:nvSpPr>
        <p:spPr>
          <a:xfrm>
            <a:off x="6745220" y="6356350"/>
            <a:ext cx="2743200" cy="365125"/>
          </a:xfrm>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29153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0CD6-64CC-20DA-994B-61A3D8A92318}"/>
              </a:ext>
            </a:extLst>
          </p:cNvPr>
          <p:cNvSpPr>
            <a:spLocks noGrp="1"/>
          </p:cNvSpPr>
          <p:nvPr>
            <p:ph type="title"/>
          </p:nvPr>
        </p:nvSpPr>
        <p:spPr/>
        <p:txBody>
          <a:bodyPr/>
          <a:lstStyle/>
          <a:p>
            <a:r>
              <a:rPr lang="en-GB" dirty="0"/>
              <a:t>Click to edit Master title style</a:t>
            </a:r>
            <a:endParaRPr lang="en-US" dirty="0"/>
          </a:p>
        </p:txBody>
      </p:sp>
      <p:sp>
        <p:nvSpPr>
          <p:cNvPr id="5" name="Slide Number Placeholder 4">
            <a:extLst>
              <a:ext uri="{FF2B5EF4-FFF2-40B4-BE49-F238E27FC236}">
                <a16:creationId xmlns:a16="http://schemas.microsoft.com/office/drawing/2014/main" id="{71EFEB1A-10C8-DEF6-82B1-D38039802CFB}"/>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331125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081C2D-4DA0-BC6F-2F6E-A183BA6498CE}"/>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127277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368B-BB3D-8848-5108-24D8E3872B43}"/>
              </a:ext>
            </a:extLst>
          </p:cNvPr>
          <p:cNvSpPr>
            <a:spLocks noGrp="1"/>
          </p:cNvSpPr>
          <p:nvPr>
            <p:ph type="title"/>
          </p:nvPr>
        </p:nvSpPr>
        <p:spPr>
          <a:xfrm>
            <a:off x="462715" y="457200"/>
            <a:ext cx="3932237" cy="1600200"/>
          </a:xfrm>
        </p:spPr>
        <p:txBody>
          <a:bodyPr anchor="b">
            <a:noAutofit/>
          </a:bodyPr>
          <a:lstStyle>
            <a:lvl1pPr>
              <a:defRPr sz="44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87B2438-1046-FBDE-9C6A-8CB7A3673B84}"/>
              </a:ext>
            </a:extLst>
          </p:cNvPr>
          <p:cNvSpPr>
            <a:spLocks noGrp="1"/>
          </p:cNvSpPr>
          <p:nvPr>
            <p:ph idx="1"/>
          </p:nvPr>
        </p:nvSpPr>
        <p:spPr>
          <a:xfrm>
            <a:off x="5183188" y="987425"/>
            <a:ext cx="617220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2B64842B-FAB5-41E3-C227-DE51192D4392}"/>
              </a:ext>
            </a:extLst>
          </p:cNvPr>
          <p:cNvSpPr>
            <a:spLocks noGrp="1"/>
          </p:cNvSpPr>
          <p:nvPr>
            <p:ph type="body" sz="half" idx="2"/>
          </p:nvPr>
        </p:nvSpPr>
        <p:spPr>
          <a:xfrm>
            <a:off x="46271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3AEA27B-1EDC-5993-56CF-B48F214513F2}"/>
              </a:ext>
            </a:extLst>
          </p:cNvPr>
          <p:cNvSpPr>
            <a:spLocks noGrp="1"/>
          </p:cNvSpPr>
          <p:nvPr>
            <p:ph type="sldNum" sz="quarter" idx="12"/>
          </p:nvPr>
        </p:nvSpPr>
        <p:spPr/>
        <p:txBody>
          <a:bodyPr/>
          <a:lstStyle/>
          <a:p>
            <a:fld id="{4660F2B3-1879-0340-BC50-918B256154A8}" type="slidenum">
              <a:rPr lang="en-US" smtClean="0"/>
              <a:t>‹#›</a:t>
            </a:fld>
            <a:endParaRPr lang="en-US"/>
          </a:p>
        </p:txBody>
      </p:sp>
    </p:spTree>
    <p:extLst>
      <p:ext uri="{BB962C8B-B14F-4D97-AF65-F5344CB8AC3E}">
        <p14:creationId xmlns:p14="http://schemas.microsoft.com/office/powerpoint/2010/main" val="3834102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6.png"/><Relationship Id="rId5" Type="http://schemas.openxmlformats.org/officeDocument/2006/relationships/slideLayout" Target="../slideLayouts/slideLayout8.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png"/><Relationship Id="rId5" Type="http://schemas.openxmlformats.org/officeDocument/2006/relationships/slideLayout" Target="../slideLayouts/slideLayout16.xml"/><Relationship Id="rId10" Type="http://schemas.openxmlformats.org/officeDocument/2006/relationships/image" Target="../media/image3.emf"/><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413AA-3133-69E2-DC12-796BCD034011}"/>
              </a:ext>
            </a:extLst>
          </p:cNvPr>
          <p:cNvSpPr>
            <a:spLocks noGrp="1"/>
          </p:cNvSpPr>
          <p:nvPr>
            <p:ph type="title"/>
          </p:nvPr>
        </p:nvSpPr>
        <p:spPr>
          <a:xfrm>
            <a:off x="385713"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368533F-86C3-659E-38F5-E39C97388CCD}"/>
              </a:ext>
            </a:extLst>
          </p:cNvPr>
          <p:cNvSpPr>
            <a:spLocks noGrp="1"/>
          </p:cNvSpPr>
          <p:nvPr>
            <p:ph type="body" idx="1"/>
          </p:nvPr>
        </p:nvSpPr>
        <p:spPr>
          <a:xfrm>
            <a:off x="38571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34965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1" r:id="rId3"/>
  </p:sldLayoutIdLst>
  <p:hf hdr="0" dt="0"/>
  <p:txStyles>
    <p:titleStyle>
      <a:lvl1pPr algn="l" defTabSz="914400" rtl="0" eaLnBrk="1" latinLnBrk="0" hangingPunct="1">
        <a:lnSpc>
          <a:spcPct val="90000"/>
        </a:lnSpc>
        <a:spcBef>
          <a:spcPct val="0"/>
        </a:spcBef>
        <a:buNone/>
        <a:defRPr sz="4400" b="1" kern="1200">
          <a:solidFill>
            <a:schemeClr val="tx1"/>
          </a:solidFill>
          <a:latin typeface="Judson" panose="02000603000000000000"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413AA-3133-69E2-DC12-796BCD034011}"/>
              </a:ext>
            </a:extLst>
          </p:cNvPr>
          <p:cNvSpPr>
            <a:spLocks noGrp="1"/>
          </p:cNvSpPr>
          <p:nvPr>
            <p:ph type="title"/>
          </p:nvPr>
        </p:nvSpPr>
        <p:spPr>
          <a:xfrm>
            <a:off x="385713"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368533F-86C3-659E-38F5-E39C97388CCD}"/>
              </a:ext>
            </a:extLst>
          </p:cNvPr>
          <p:cNvSpPr>
            <a:spLocks noGrp="1"/>
          </p:cNvSpPr>
          <p:nvPr>
            <p:ph type="body" idx="1"/>
          </p:nvPr>
        </p:nvSpPr>
        <p:spPr>
          <a:xfrm>
            <a:off x="385713"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B84BAF37-040B-C259-765B-15B75C29C7EB}"/>
              </a:ext>
            </a:extLst>
          </p:cNvPr>
          <p:cNvSpPr>
            <a:spLocks noGrp="1"/>
          </p:cNvSpPr>
          <p:nvPr>
            <p:ph type="sldNum" sz="quarter" idx="4"/>
          </p:nvPr>
        </p:nvSpPr>
        <p:spPr>
          <a:xfrm>
            <a:off x="6357594" y="6356350"/>
            <a:ext cx="2743200" cy="365125"/>
          </a:xfrm>
          <a:prstGeom prst="rect">
            <a:avLst/>
          </a:prstGeom>
        </p:spPr>
        <p:txBody>
          <a:bodyPr vert="horz" lIns="91440" tIns="45720" rIns="91440" bIns="45720" rtlCol="0" anchor="ctr"/>
          <a:lstStyle>
            <a:lvl1pPr algn="r">
              <a:defRPr sz="1400" b="0" i="0">
                <a:solidFill>
                  <a:schemeClr val="accent1"/>
                </a:solidFill>
                <a:latin typeface="Red Hat Text Medium" panose="02010303040201060303" pitchFamily="2" charset="0"/>
                <a:ea typeface="Red Hat Text Medium" panose="02010303040201060303" pitchFamily="2" charset="0"/>
                <a:cs typeface="Red Hat Text Medium" panose="02010303040201060303" pitchFamily="2" charset="0"/>
              </a:defRPr>
            </a:lvl1pPr>
          </a:lstStyle>
          <a:p>
            <a:fld id="{4660F2B3-1879-0340-BC50-918B256154A8}" type="slidenum">
              <a:rPr lang="en-US" smtClean="0"/>
              <a:pPr/>
              <a:t>‹#›</a:t>
            </a:fld>
            <a:endParaRPr lang="en-US" dirty="0"/>
          </a:p>
        </p:txBody>
      </p:sp>
      <p:pic>
        <p:nvPicPr>
          <p:cNvPr id="7" name="Picture 6">
            <a:extLst>
              <a:ext uri="{FF2B5EF4-FFF2-40B4-BE49-F238E27FC236}">
                <a16:creationId xmlns:a16="http://schemas.microsoft.com/office/drawing/2014/main" id="{E28648F6-F511-70AB-4806-837777B30DE0}"/>
              </a:ext>
            </a:extLst>
          </p:cNvPr>
          <p:cNvPicPr>
            <a:picLocks noChangeAspect="1"/>
          </p:cNvPicPr>
          <p:nvPr userDrawn="1"/>
        </p:nvPicPr>
        <p:blipFill>
          <a:blip r:embed="rId10"/>
          <a:srcRect/>
          <a:stretch/>
        </p:blipFill>
        <p:spPr>
          <a:xfrm>
            <a:off x="9532430" y="5804344"/>
            <a:ext cx="2424121" cy="1053966"/>
          </a:xfrm>
          <a:prstGeom prst="rect">
            <a:avLst/>
          </a:prstGeom>
        </p:spPr>
      </p:pic>
      <p:sp>
        <p:nvSpPr>
          <p:cNvPr id="9" name="Title 1">
            <a:extLst>
              <a:ext uri="{FF2B5EF4-FFF2-40B4-BE49-F238E27FC236}">
                <a16:creationId xmlns:a16="http://schemas.microsoft.com/office/drawing/2014/main" id="{11A31E1F-313B-4913-60DF-CC8C5B96F131}"/>
              </a:ext>
            </a:extLst>
          </p:cNvPr>
          <p:cNvSpPr txBox="1">
            <a:spLocks/>
          </p:cNvSpPr>
          <p:nvPr userDrawn="1"/>
        </p:nvSpPr>
        <p:spPr>
          <a:xfrm>
            <a:off x="1828390" y="6238500"/>
            <a:ext cx="3130682" cy="374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Judson" panose="02000603000000000000" pitchFamily="2" charset="0"/>
                <a:ea typeface="+mj-ea"/>
                <a:cs typeface="+mj-cs"/>
              </a:defRPr>
            </a:lvl1pPr>
          </a:lstStyle>
          <a:p>
            <a:r>
              <a:rPr lang="en-GB" sz="1800" dirty="0"/>
              <a:t>Find hope, based on evidence</a:t>
            </a:r>
            <a:endParaRPr lang="en-US" sz="1800" dirty="0"/>
          </a:p>
        </p:txBody>
      </p:sp>
      <p:pic>
        <p:nvPicPr>
          <p:cNvPr id="5" name="Picture 4" descr="Logo&#10;&#10;Description automatically generated">
            <a:extLst>
              <a:ext uri="{FF2B5EF4-FFF2-40B4-BE49-F238E27FC236}">
                <a16:creationId xmlns:a16="http://schemas.microsoft.com/office/drawing/2014/main" id="{55362855-ED81-B77B-B201-A76A8E556BC3}"/>
              </a:ext>
            </a:extLst>
          </p:cNvPr>
          <p:cNvPicPr>
            <a:picLocks noChangeAspect="1"/>
          </p:cNvPicPr>
          <p:nvPr userDrawn="1"/>
        </p:nvPicPr>
        <p:blipFill>
          <a:blip r:embed="rId11"/>
          <a:stretch>
            <a:fillRect/>
          </a:stretch>
        </p:blipFill>
        <p:spPr>
          <a:xfrm>
            <a:off x="385713" y="6176645"/>
            <a:ext cx="1465126" cy="503555"/>
          </a:xfrm>
          <a:prstGeom prst="rect">
            <a:avLst/>
          </a:prstGeom>
        </p:spPr>
      </p:pic>
    </p:spTree>
    <p:extLst>
      <p:ext uri="{BB962C8B-B14F-4D97-AF65-F5344CB8AC3E}">
        <p14:creationId xmlns:p14="http://schemas.microsoft.com/office/powerpoint/2010/main" val="42287350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dt="0"/>
  <p:txStyles>
    <p:titleStyle>
      <a:lvl1pPr algn="l" defTabSz="914400" rtl="0" eaLnBrk="1" latinLnBrk="0" hangingPunct="1">
        <a:lnSpc>
          <a:spcPct val="90000"/>
        </a:lnSpc>
        <a:spcBef>
          <a:spcPct val="0"/>
        </a:spcBef>
        <a:buNone/>
        <a:defRPr sz="4400" b="1" kern="1200">
          <a:solidFill>
            <a:schemeClr val="tx1"/>
          </a:solidFill>
          <a:latin typeface="Judson" panose="02000603000000000000"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413AA-3133-69E2-DC12-796BCD034011}"/>
              </a:ext>
            </a:extLst>
          </p:cNvPr>
          <p:cNvSpPr>
            <a:spLocks noGrp="1"/>
          </p:cNvSpPr>
          <p:nvPr>
            <p:ph type="title"/>
          </p:nvPr>
        </p:nvSpPr>
        <p:spPr>
          <a:xfrm>
            <a:off x="385713"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368533F-86C3-659E-38F5-E39C97388CCD}"/>
              </a:ext>
            </a:extLst>
          </p:cNvPr>
          <p:cNvSpPr>
            <a:spLocks noGrp="1"/>
          </p:cNvSpPr>
          <p:nvPr>
            <p:ph type="body" idx="1"/>
          </p:nvPr>
        </p:nvSpPr>
        <p:spPr>
          <a:xfrm>
            <a:off x="385713"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B84BAF37-040B-C259-765B-15B75C29C7EB}"/>
              </a:ext>
            </a:extLst>
          </p:cNvPr>
          <p:cNvSpPr>
            <a:spLocks noGrp="1"/>
          </p:cNvSpPr>
          <p:nvPr>
            <p:ph type="sldNum" sz="quarter" idx="4"/>
          </p:nvPr>
        </p:nvSpPr>
        <p:spPr>
          <a:xfrm>
            <a:off x="11396870" y="6356350"/>
            <a:ext cx="606150" cy="365125"/>
          </a:xfrm>
          <a:prstGeom prst="rect">
            <a:avLst/>
          </a:prstGeom>
        </p:spPr>
        <p:txBody>
          <a:bodyPr vert="horz" lIns="91440" tIns="45720" rIns="91440" bIns="45720" rtlCol="0" anchor="ctr"/>
          <a:lstStyle>
            <a:lvl1pPr algn="r">
              <a:defRPr sz="1400" b="0" i="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1pPr>
          </a:lstStyle>
          <a:p>
            <a:fld id="{4660F2B3-1879-0340-BC50-918B256154A8}" type="slidenum">
              <a:rPr lang="en-US" smtClean="0"/>
              <a:pPr/>
              <a:t>‹#›</a:t>
            </a:fld>
            <a:endParaRPr lang="en-US" dirty="0"/>
          </a:p>
        </p:txBody>
      </p:sp>
      <p:pic>
        <p:nvPicPr>
          <p:cNvPr id="10" name="Picture 9">
            <a:extLst>
              <a:ext uri="{FF2B5EF4-FFF2-40B4-BE49-F238E27FC236}">
                <a16:creationId xmlns:a16="http://schemas.microsoft.com/office/drawing/2014/main" id="{2F672CCA-CC99-492B-43C2-8A50DC0C9B76}"/>
              </a:ext>
            </a:extLst>
          </p:cNvPr>
          <p:cNvPicPr>
            <a:picLocks noChangeAspect="1"/>
          </p:cNvPicPr>
          <p:nvPr userDrawn="1"/>
        </p:nvPicPr>
        <p:blipFill>
          <a:blip r:embed="rId10"/>
          <a:stretch>
            <a:fillRect/>
          </a:stretch>
        </p:blipFill>
        <p:spPr>
          <a:xfrm>
            <a:off x="-476494" y="562679"/>
            <a:ext cx="862207" cy="862207"/>
          </a:xfrm>
          <a:prstGeom prst="rect">
            <a:avLst/>
          </a:prstGeom>
        </p:spPr>
      </p:pic>
      <p:sp>
        <p:nvSpPr>
          <p:cNvPr id="7" name="Title 1">
            <a:extLst>
              <a:ext uri="{FF2B5EF4-FFF2-40B4-BE49-F238E27FC236}">
                <a16:creationId xmlns:a16="http://schemas.microsoft.com/office/drawing/2014/main" id="{98AADB3A-D5B3-80FC-2588-88A461B09EFC}"/>
              </a:ext>
            </a:extLst>
          </p:cNvPr>
          <p:cNvSpPr txBox="1">
            <a:spLocks/>
          </p:cNvSpPr>
          <p:nvPr userDrawn="1"/>
        </p:nvSpPr>
        <p:spPr>
          <a:xfrm>
            <a:off x="1784236" y="6305550"/>
            <a:ext cx="3130682" cy="374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Judson" panose="02000603000000000000" pitchFamily="2" charset="0"/>
                <a:ea typeface="+mj-ea"/>
                <a:cs typeface="+mj-cs"/>
              </a:defRPr>
            </a:lvl1pPr>
          </a:lstStyle>
          <a:p>
            <a:r>
              <a:rPr lang="en-GB" sz="1800" dirty="0"/>
              <a:t>Find hope, based on evidence</a:t>
            </a:r>
            <a:endParaRPr lang="en-US" sz="1800" dirty="0"/>
          </a:p>
        </p:txBody>
      </p:sp>
      <p:pic>
        <p:nvPicPr>
          <p:cNvPr id="11" name="Picture 10" descr="Logo&#10;&#10;Description automatically generated">
            <a:extLst>
              <a:ext uri="{FF2B5EF4-FFF2-40B4-BE49-F238E27FC236}">
                <a16:creationId xmlns:a16="http://schemas.microsoft.com/office/drawing/2014/main" id="{AD6A07F7-1AE7-EC6D-3CC9-339578DA766A}"/>
              </a:ext>
            </a:extLst>
          </p:cNvPr>
          <p:cNvPicPr>
            <a:picLocks noChangeAspect="1"/>
          </p:cNvPicPr>
          <p:nvPr userDrawn="1"/>
        </p:nvPicPr>
        <p:blipFill>
          <a:blip r:embed="rId11"/>
          <a:stretch>
            <a:fillRect/>
          </a:stretch>
        </p:blipFill>
        <p:spPr>
          <a:xfrm>
            <a:off x="319110" y="6264801"/>
            <a:ext cx="1465126" cy="503555"/>
          </a:xfrm>
          <a:prstGeom prst="rect">
            <a:avLst/>
          </a:prstGeom>
        </p:spPr>
      </p:pic>
    </p:spTree>
    <p:extLst>
      <p:ext uri="{BB962C8B-B14F-4D97-AF65-F5344CB8AC3E}">
        <p14:creationId xmlns:p14="http://schemas.microsoft.com/office/powerpoint/2010/main" val="268123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dt="0"/>
  <p:txStyles>
    <p:titleStyle>
      <a:lvl1pPr algn="l" defTabSz="914400" rtl="0" eaLnBrk="1" latinLnBrk="0" hangingPunct="1">
        <a:lnSpc>
          <a:spcPct val="90000"/>
        </a:lnSpc>
        <a:spcBef>
          <a:spcPct val="0"/>
        </a:spcBef>
        <a:buNone/>
        <a:defRPr sz="4400" b="1" kern="1200">
          <a:solidFill>
            <a:schemeClr val="tx1"/>
          </a:solidFill>
          <a:latin typeface="Judson" panose="02000603000000000000"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o6BnEL-BMyI?si=WhL92c4saBj3ZZaU"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ncbi.nlm.nih.gov/pmc/articles/PMC566662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A558F3-013F-18C0-30CD-A7BBE8A8257D}"/>
              </a:ext>
            </a:extLst>
          </p:cNvPr>
          <p:cNvSpPr>
            <a:spLocks noGrp="1"/>
          </p:cNvSpPr>
          <p:nvPr>
            <p:ph type="ctrTitle"/>
          </p:nvPr>
        </p:nvSpPr>
        <p:spPr>
          <a:xfrm>
            <a:off x="608145" y="1792923"/>
            <a:ext cx="7470439" cy="2387600"/>
          </a:xfrm>
        </p:spPr>
        <p:txBody>
          <a:bodyPr>
            <a:normAutofit/>
          </a:bodyPr>
          <a:lstStyle/>
          <a:p>
            <a:r>
              <a:rPr lang="en-GB" sz="5400" dirty="0">
                <a:solidFill>
                  <a:srgbClr val="2F5492"/>
                </a:solidFill>
                <a:latin typeface="Judson" panose="02000803000000000000" pitchFamily="2" charset="0"/>
              </a:rPr>
              <a:t>Physical activity </a:t>
            </a:r>
            <a:endParaRPr lang="en-US" sz="5400" dirty="0"/>
          </a:p>
        </p:txBody>
      </p:sp>
      <p:sp>
        <p:nvSpPr>
          <p:cNvPr id="5" name="Title 1">
            <a:extLst>
              <a:ext uri="{FF2B5EF4-FFF2-40B4-BE49-F238E27FC236}">
                <a16:creationId xmlns:a16="http://schemas.microsoft.com/office/drawing/2014/main" id="{C03F1A90-2552-5345-1E9B-EA2D9C83D293}"/>
              </a:ext>
            </a:extLst>
          </p:cNvPr>
          <p:cNvSpPr txBox="1">
            <a:spLocks/>
          </p:cNvSpPr>
          <p:nvPr/>
        </p:nvSpPr>
        <p:spPr>
          <a:xfrm>
            <a:off x="-1278579" y="4637723"/>
            <a:ext cx="8279406" cy="14143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04A3C0"/>
                </a:solidFill>
                <a:latin typeface="Red Hat Text" panose="02010303040201060303" pitchFamily="2" charset="0"/>
                <a:ea typeface="Red Hat Text" panose="02010303040201060303" pitchFamily="2" charset="0"/>
                <a:cs typeface="Red Hat Text" panose="02010303040201060303" pitchFamily="2" charset="0"/>
              </a:rPr>
              <a:t>Heather O’Neil and Lyndsey Housden</a:t>
            </a:r>
          </a:p>
          <a:p>
            <a:r>
              <a:rPr lang="en-US" sz="2800" b="1" dirty="0">
                <a:solidFill>
                  <a:srgbClr val="194289"/>
                </a:solidFill>
                <a:latin typeface="+mn-lt"/>
              </a:rPr>
              <a:t>May 7</a:t>
            </a:r>
            <a:r>
              <a:rPr lang="en-US" sz="2800" b="1" baseline="30000" dirty="0">
                <a:solidFill>
                  <a:srgbClr val="194289"/>
                </a:solidFill>
                <a:latin typeface="+mn-lt"/>
              </a:rPr>
              <a:t>th</a:t>
            </a:r>
            <a:r>
              <a:rPr lang="en-US" sz="2800" b="1" dirty="0">
                <a:solidFill>
                  <a:srgbClr val="194289"/>
                </a:solidFill>
                <a:latin typeface="+mn-lt"/>
              </a:rPr>
              <a:t>, 2025</a:t>
            </a:r>
          </a:p>
        </p:txBody>
      </p:sp>
    </p:spTree>
    <p:extLst>
      <p:ext uri="{BB962C8B-B14F-4D97-AF65-F5344CB8AC3E}">
        <p14:creationId xmlns:p14="http://schemas.microsoft.com/office/powerpoint/2010/main" val="111708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DE2C-E844-7EBD-1338-E4860D9DC813}"/>
              </a:ext>
            </a:extLst>
          </p:cNvPr>
          <p:cNvSpPr>
            <a:spLocks noGrp="1"/>
          </p:cNvSpPr>
          <p:nvPr>
            <p:ph type="title"/>
          </p:nvPr>
        </p:nvSpPr>
        <p:spPr>
          <a:xfrm>
            <a:off x="462715" y="457200"/>
            <a:ext cx="6654365" cy="914400"/>
          </a:xfrm>
        </p:spPr>
        <p:txBody>
          <a:bodyPr/>
          <a:lstStyle/>
          <a:p>
            <a:r>
              <a:rPr lang="pt-PT" dirty="0"/>
              <a:t>Key areas</a:t>
            </a:r>
            <a:endParaRPr lang="en-GB" dirty="0"/>
          </a:p>
        </p:txBody>
      </p:sp>
      <p:pic>
        <p:nvPicPr>
          <p:cNvPr id="7" name="Content Placeholder 6" descr="A diagram of a human brain&#10;&#10;Description automatically generated">
            <a:extLst>
              <a:ext uri="{FF2B5EF4-FFF2-40B4-BE49-F238E27FC236}">
                <a16:creationId xmlns:a16="http://schemas.microsoft.com/office/drawing/2014/main" id="{1AC24E4E-F780-4E93-DA12-BFA9A4BD2071}"/>
              </a:ext>
            </a:extLst>
          </p:cNvPr>
          <p:cNvPicPr>
            <a:picLocks noGrp="1" noChangeAspect="1"/>
          </p:cNvPicPr>
          <p:nvPr>
            <p:ph idx="1"/>
          </p:nvPr>
        </p:nvPicPr>
        <p:blipFill>
          <a:blip r:embed="rId3"/>
          <a:stretch>
            <a:fillRect/>
          </a:stretch>
        </p:blipFill>
        <p:spPr>
          <a:xfrm>
            <a:off x="6643052" y="1584960"/>
            <a:ext cx="4915483" cy="3461385"/>
          </a:xfrm>
        </p:spPr>
      </p:pic>
      <p:sp>
        <p:nvSpPr>
          <p:cNvPr id="4" name="Text Placeholder 3">
            <a:extLst>
              <a:ext uri="{FF2B5EF4-FFF2-40B4-BE49-F238E27FC236}">
                <a16:creationId xmlns:a16="http://schemas.microsoft.com/office/drawing/2014/main" id="{A283629E-389F-FC5F-9642-451D52B7DE8F}"/>
              </a:ext>
            </a:extLst>
          </p:cNvPr>
          <p:cNvSpPr>
            <a:spLocks noGrp="1"/>
          </p:cNvSpPr>
          <p:nvPr>
            <p:ph type="body" sz="half" idx="2"/>
          </p:nvPr>
        </p:nvSpPr>
        <p:spPr>
          <a:xfrm>
            <a:off x="462715" y="1676400"/>
            <a:ext cx="5894879" cy="4344988"/>
          </a:xfrm>
        </p:spPr>
        <p:txBody>
          <a:bodyPr>
            <a:normAutofit/>
          </a:bodyPr>
          <a:lstStyle/>
          <a:p>
            <a:pPr marL="342900" lvl="0" indent="-342900">
              <a:lnSpc>
                <a:spcPct val="107000"/>
              </a:lnSpc>
              <a:buFont typeface="+mj-lt"/>
              <a:buAutoNum type="arabicPeriod"/>
            </a:pPr>
            <a:r>
              <a:rPr lang="en-GB" sz="3200" kern="0" spc="-45" dirty="0">
                <a:solidFill>
                  <a:schemeClr val="tx1"/>
                </a:solidFill>
                <a:latin typeface="+mn-lt"/>
                <a:ea typeface="Times New Roman" panose="02020603050405020304" pitchFamily="18" charset="0"/>
                <a:cs typeface="Times New Roman" panose="02020603050405020304" pitchFamily="18" charset="0"/>
              </a:rPr>
              <a:t>P</a:t>
            </a:r>
            <a:r>
              <a:rPr lang="en-GB" sz="3200" kern="0" spc="-45" dirty="0">
                <a:solidFill>
                  <a:schemeClr val="tx1"/>
                </a:solidFill>
                <a:effectLst/>
                <a:latin typeface="+mn-lt"/>
                <a:ea typeface="Times New Roman" panose="02020603050405020304" pitchFamily="18" charset="0"/>
                <a:cs typeface="Times New Roman" panose="02020603050405020304" pitchFamily="18" charset="0"/>
              </a:rPr>
              <a:t>refrontal cortex: critical for decision-making, focus, attention and personality. </a:t>
            </a:r>
            <a:endParaRPr lang="en-GB" sz="3200" kern="100"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3200" kern="0" spc="-45" dirty="0">
                <a:solidFill>
                  <a:schemeClr val="tx1"/>
                </a:solidFill>
                <a:effectLst/>
                <a:latin typeface="+mn-lt"/>
                <a:ea typeface="Times New Roman" panose="02020603050405020304" pitchFamily="18" charset="0"/>
                <a:cs typeface="Times New Roman" panose="02020603050405020304" pitchFamily="18" charset="0"/>
              </a:rPr>
              <a:t>Hippocampus: critical for our ability to form and retain new long-term memories for facts and events. </a:t>
            </a:r>
            <a:endParaRPr lang="en-GB" sz="3200" kern="100" dirty="0">
              <a:solidFill>
                <a:schemeClr val="tx1"/>
              </a:solidFill>
              <a:effectLst/>
              <a:latin typeface="+mn-lt"/>
              <a:ea typeface="Calibri" panose="020F0502020204030204" pitchFamily="34" charset="0"/>
              <a:cs typeface="Times New Roman" panose="02020603050405020304" pitchFamily="18" charset="0"/>
            </a:endParaRPr>
          </a:p>
          <a:p>
            <a:endParaRPr lang="en-GB" dirty="0"/>
          </a:p>
        </p:txBody>
      </p:sp>
      <p:sp>
        <p:nvSpPr>
          <p:cNvPr id="5" name="Slide Number Placeholder 4">
            <a:extLst>
              <a:ext uri="{FF2B5EF4-FFF2-40B4-BE49-F238E27FC236}">
                <a16:creationId xmlns:a16="http://schemas.microsoft.com/office/drawing/2014/main" id="{BC31EEDD-918F-9FA0-FFE4-C874F65E19D8}"/>
              </a:ext>
            </a:extLst>
          </p:cNvPr>
          <p:cNvSpPr>
            <a:spLocks noGrp="1"/>
          </p:cNvSpPr>
          <p:nvPr>
            <p:ph type="sldNum" sz="quarter" idx="12"/>
          </p:nvPr>
        </p:nvSpPr>
        <p:spPr/>
        <p:txBody>
          <a:bodyPr/>
          <a:lstStyle/>
          <a:p>
            <a:fld id="{4660F2B3-1879-0340-BC50-918B256154A8}" type="slidenum">
              <a:rPr lang="en-US" smtClean="0"/>
              <a:t>10</a:t>
            </a:fld>
            <a:endParaRPr lang="en-US"/>
          </a:p>
        </p:txBody>
      </p:sp>
    </p:spTree>
    <p:extLst>
      <p:ext uri="{BB962C8B-B14F-4D97-AF65-F5344CB8AC3E}">
        <p14:creationId xmlns:p14="http://schemas.microsoft.com/office/powerpoint/2010/main" val="22072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E8EB-BE05-2CB6-5AFC-91624D363E4D}"/>
              </a:ext>
            </a:extLst>
          </p:cNvPr>
          <p:cNvSpPr>
            <a:spLocks noGrp="1"/>
          </p:cNvSpPr>
          <p:nvPr>
            <p:ph type="title"/>
          </p:nvPr>
        </p:nvSpPr>
        <p:spPr/>
        <p:txBody>
          <a:bodyPr/>
          <a:lstStyle/>
          <a:p>
            <a:r>
              <a:rPr lang="pt-PT" dirty="0"/>
              <a:t>Physical activity &amp; neuroplasticity</a:t>
            </a:r>
            <a:endParaRPr lang="en-GB" dirty="0"/>
          </a:p>
        </p:txBody>
      </p:sp>
      <p:sp>
        <p:nvSpPr>
          <p:cNvPr id="3" name="Content Placeholder 2">
            <a:extLst>
              <a:ext uri="{FF2B5EF4-FFF2-40B4-BE49-F238E27FC236}">
                <a16:creationId xmlns:a16="http://schemas.microsoft.com/office/drawing/2014/main" id="{65A84C4D-AB16-9CE6-B5BE-1C76EEFF74EA}"/>
              </a:ext>
            </a:extLst>
          </p:cNvPr>
          <p:cNvSpPr>
            <a:spLocks noGrp="1"/>
          </p:cNvSpPr>
          <p:nvPr>
            <p:ph idx="1"/>
          </p:nvPr>
        </p:nvSpPr>
        <p:spPr>
          <a:xfrm>
            <a:off x="470555" y="1505584"/>
            <a:ext cx="10515600" cy="4605655"/>
          </a:xfrm>
        </p:spPr>
        <p:txBody>
          <a:bodyPr>
            <a:noAutofit/>
          </a:bodyPr>
          <a:lstStyle/>
          <a:p>
            <a:r>
              <a:rPr lang="en-US" sz="2800" dirty="0">
                <a:latin typeface="+mn-lt"/>
              </a:rPr>
              <a:t>Our brain can strengthen or find new neural pathways</a:t>
            </a:r>
          </a:p>
          <a:p>
            <a:r>
              <a:rPr lang="en-US" sz="2800" dirty="0">
                <a:latin typeface="+mn-lt"/>
              </a:rPr>
              <a:t>Strong neural pathways = stronger muscles &amp; improved mobility. </a:t>
            </a:r>
          </a:p>
          <a:p>
            <a:r>
              <a:rPr lang="en-US" sz="2800" dirty="0">
                <a:latin typeface="+mn-lt"/>
              </a:rPr>
              <a:t>Neuroplasticity can happen for anyone with MS regardless of their level of disability or year of diagnosis.</a:t>
            </a:r>
          </a:p>
          <a:p>
            <a:r>
              <a:rPr lang="en-US" sz="2800" dirty="0">
                <a:latin typeface="+mn-lt"/>
              </a:rPr>
              <a:t>Give your brain a chance to find a new neural pathway by repeating the exercise, even with no movement. One repetition equals one bout of effort. </a:t>
            </a:r>
          </a:p>
          <a:p>
            <a:pPr marL="0" indent="0">
              <a:buNone/>
            </a:pPr>
            <a:endParaRPr lang="en-US" sz="2800" dirty="0">
              <a:latin typeface="+mn-lt"/>
            </a:endParaRPr>
          </a:p>
          <a:p>
            <a:pPr marL="0" indent="0">
              <a:buNone/>
            </a:pPr>
            <a:r>
              <a:rPr lang="en-US" dirty="0">
                <a:latin typeface="+mn-lt"/>
              </a:rPr>
              <a:t>Hawley, Dr. Gretchen. The </a:t>
            </a:r>
            <a:r>
              <a:rPr lang="en-US" dirty="0" err="1">
                <a:latin typeface="+mn-lt"/>
              </a:rPr>
              <a:t>MSing</a:t>
            </a:r>
            <a:r>
              <a:rPr lang="en-US" dirty="0">
                <a:latin typeface="+mn-lt"/>
              </a:rPr>
              <a:t> Link: The Essential Guide to Improve Walking, Strength &amp; Balance for People with Multiple Sclerosis (2023) </a:t>
            </a:r>
            <a:endParaRPr lang="en-GB" dirty="0">
              <a:latin typeface="+mn-lt"/>
            </a:endParaRPr>
          </a:p>
        </p:txBody>
      </p:sp>
    </p:spTree>
    <p:extLst>
      <p:ext uri="{BB962C8B-B14F-4D97-AF65-F5344CB8AC3E}">
        <p14:creationId xmlns:p14="http://schemas.microsoft.com/office/powerpoint/2010/main" val="178917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D43700-B519-641E-575F-9AD68592F0AE}"/>
              </a:ext>
            </a:extLst>
          </p:cNvPr>
          <p:cNvSpPr>
            <a:spLocks noGrp="1"/>
          </p:cNvSpPr>
          <p:nvPr>
            <p:ph type="sldNum" sz="quarter" idx="12"/>
          </p:nvPr>
        </p:nvSpPr>
        <p:spPr/>
        <p:txBody>
          <a:bodyPr/>
          <a:lstStyle/>
          <a:p>
            <a:fld id="{4660F2B3-1879-0340-BC50-918B256154A8}" type="slidenum">
              <a:rPr lang="en-US" smtClean="0"/>
              <a:t>12</a:t>
            </a:fld>
            <a:endParaRPr lang="en-US"/>
          </a:p>
        </p:txBody>
      </p:sp>
      <p:sp>
        <p:nvSpPr>
          <p:cNvPr id="5" name="TextBox 4">
            <a:extLst>
              <a:ext uri="{FF2B5EF4-FFF2-40B4-BE49-F238E27FC236}">
                <a16:creationId xmlns:a16="http://schemas.microsoft.com/office/drawing/2014/main" id="{75B7743C-6094-F56F-DEB6-5C433F78E847}"/>
              </a:ext>
            </a:extLst>
          </p:cNvPr>
          <p:cNvSpPr txBox="1"/>
          <p:nvPr/>
        </p:nvSpPr>
        <p:spPr>
          <a:xfrm>
            <a:off x="866795" y="1690688"/>
            <a:ext cx="9723120" cy="4093428"/>
          </a:xfrm>
          <a:prstGeom prst="rect">
            <a:avLst/>
          </a:prstGeom>
          <a:noFill/>
        </p:spPr>
        <p:txBody>
          <a:bodyPr wrap="square">
            <a:spAutoFit/>
          </a:bodyPr>
          <a:lstStyle/>
          <a:p>
            <a:r>
              <a:rPr lang="en-US" sz="28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Exercise is a safe and well-recognized symptomatic treatment option that has beneficial effects on a variety of </a:t>
            </a:r>
            <a:r>
              <a:rPr lang="en-US" sz="2800" b="0" i="1">
                <a:solidFill>
                  <a:srgbClr val="002060"/>
                </a:solidFill>
                <a:effectLst/>
                <a:latin typeface="Calibri" panose="020F0502020204030204" pitchFamily="34" charset="0"/>
                <a:ea typeface="Calibri" panose="020F0502020204030204" pitchFamily="34" charset="0"/>
                <a:cs typeface="Calibri" panose="020F0502020204030204" pitchFamily="34" charset="0"/>
              </a:rPr>
              <a:t>symptoms in </a:t>
            </a:r>
            <a:r>
              <a:rPr lang="en-US" sz="28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persons with MS.</a:t>
            </a:r>
          </a:p>
          <a:p>
            <a:r>
              <a:rPr lang="en-US" sz="28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However, recent evidence suggests that exercise may also have </a:t>
            </a:r>
            <a:r>
              <a:rPr lang="en-US" sz="2800" b="0" i="1">
                <a:solidFill>
                  <a:srgbClr val="002060"/>
                </a:solidFill>
                <a:effectLst/>
                <a:latin typeface="Calibri" panose="020F0502020204030204" pitchFamily="34" charset="0"/>
                <a:ea typeface="Calibri" panose="020F0502020204030204" pitchFamily="34" charset="0"/>
                <a:cs typeface="Calibri" panose="020F0502020204030204" pitchFamily="34" charset="0"/>
              </a:rPr>
              <a:t>disease-modifying effects in </a:t>
            </a:r>
            <a:r>
              <a:rPr lang="en-US" sz="28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persons with MS and may even have preventive effects by lowering the </a:t>
            </a:r>
            <a:r>
              <a:rPr lang="en-US" sz="2800" b="0" i="1">
                <a:solidFill>
                  <a:srgbClr val="002060"/>
                </a:solidFill>
                <a:effectLst/>
                <a:latin typeface="Calibri" panose="020F0502020204030204" pitchFamily="34" charset="0"/>
                <a:ea typeface="Calibri" panose="020F0502020204030204" pitchFamily="34" charset="0"/>
                <a:cs typeface="Calibri" panose="020F0502020204030204" pitchFamily="34" charset="0"/>
              </a:rPr>
              <a:t>disease risk.</a:t>
            </a:r>
            <a:endParaRPr lang="en-US" sz="28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US"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Professor </a:t>
            </a:r>
            <a:r>
              <a:rPr lang="en-US"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Ulrik</a:t>
            </a:r>
            <a:r>
              <a:rPr lang="en-US"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Dalgas</a:t>
            </a:r>
            <a:r>
              <a:rPr lang="en-US"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Exercise as Medicine in Multiple Sclerosis—Time for a Paradigm Shift, Current Neurology and Neuroscience Reports (2019) </a:t>
            </a:r>
          </a:p>
          <a:p>
            <a:endParaRPr lang="en-GB"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76AEB54D-CAD6-4BA4-727F-A252380F9D3B}"/>
              </a:ext>
            </a:extLst>
          </p:cNvPr>
          <p:cNvSpPr>
            <a:spLocks noGrp="1"/>
          </p:cNvSpPr>
          <p:nvPr>
            <p:ph type="title"/>
          </p:nvPr>
        </p:nvSpPr>
        <p:spPr>
          <a:xfrm>
            <a:off x="470555" y="365125"/>
            <a:ext cx="10515600" cy="1325563"/>
          </a:xfrm>
        </p:spPr>
        <p:txBody>
          <a:bodyPr/>
          <a:lstStyle/>
          <a:p>
            <a:r>
              <a:rPr lang="en-US" dirty="0"/>
              <a:t>A disease-modifying intervention?</a:t>
            </a:r>
          </a:p>
        </p:txBody>
      </p:sp>
    </p:spTree>
    <p:extLst>
      <p:ext uri="{BB962C8B-B14F-4D97-AF65-F5344CB8AC3E}">
        <p14:creationId xmlns:p14="http://schemas.microsoft.com/office/powerpoint/2010/main" val="260760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2F2EB5-03AF-52AF-BCF3-B17918D0E7FE}"/>
              </a:ext>
            </a:extLst>
          </p:cNvPr>
          <p:cNvSpPr>
            <a:spLocks noGrp="1"/>
          </p:cNvSpPr>
          <p:nvPr>
            <p:ph type="title"/>
          </p:nvPr>
        </p:nvSpPr>
        <p:spPr>
          <a:xfrm>
            <a:off x="470555" y="365125"/>
            <a:ext cx="10515600" cy="1325563"/>
          </a:xfrm>
        </p:spPr>
        <p:txBody>
          <a:bodyPr/>
          <a:lstStyle/>
          <a:p>
            <a:r>
              <a:rPr lang="en-US" dirty="0"/>
              <a:t>Resistance training &amp; myokines</a:t>
            </a:r>
          </a:p>
        </p:txBody>
      </p:sp>
      <p:pic>
        <p:nvPicPr>
          <p:cNvPr id="5" name="Picture 4" descr="A diagram of a person and person doing different exercises&#10;&#10;Description automatically generated">
            <a:extLst>
              <a:ext uri="{FF2B5EF4-FFF2-40B4-BE49-F238E27FC236}">
                <a16:creationId xmlns:a16="http://schemas.microsoft.com/office/drawing/2014/main" id="{32345BD2-CBB5-A732-201C-DB5DC8E0F346}"/>
              </a:ext>
            </a:extLst>
          </p:cNvPr>
          <p:cNvPicPr>
            <a:picLocks noChangeAspect="1"/>
          </p:cNvPicPr>
          <p:nvPr/>
        </p:nvPicPr>
        <p:blipFill>
          <a:blip r:embed="rId3"/>
          <a:stretch>
            <a:fillRect/>
          </a:stretch>
        </p:blipFill>
        <p:spPr>
          <a:xfrm>
            <a:off x="960120" y="1690688"/>
            <a:ext cx="9812675" cy="3557095"/>
          </a:xfrm>
          <a:prstGeom prst="rect">
            <a:avLst/>
          </a:prstGeom>
          <a:noFill/>
        </p:spPr>
      </p:pic>
      <p:sp>
        <p:nvSpPr>
          <p:cNvPr id="3" name="Slide Number Placeholder 2" hidden="1">
            <a:extLst>
              <a:ext uri="{FF2B5EF4-FFF2-40B4-BE49-F238E27FC236}">
                <a16:creationId xmlns:a16="http://schemas.microsoft.com/office/drawing/2014/main" id="{EDCAB2E7-5681-1A7B-80C8-7EF44C24B08C}"/>
              </a:ext>
            </a:extLst>
          </p:cNvPr>
          <p:cNvSpPr>
            <a:spLocks noGrp="1"/>
          </p:cNvSpPr>
          <p:nvPr>
            <p:ph type="sldNum" sz="quarter" idx="12"/>
          </p:nvPr>
        </p:nvSpPr>
        <p:spPr/>
        <p:txBody>
          <a:bodyPr/>
          <a:lstStyle/>
          <a:p>
            <a:pPr>
              <a:spcAft>
                <a:spcPts val="600"/>
              </a:spcAft>
            </a:pPr>
            <a:fld id="{4660F2B3-1879-0340-BC50-918B256154A8}" type="slidenum">
              <a:rPr lang="en-US" smtClean="0"/>
              <a:pPr>
                <a:spcAft>
                  <a:spcPts val="600"/>
                </a:spcAft>
              </a:pPr>
              <a:t>13</a:t>
            </a:fld>
            <a:endParaRPr lang="en-US"/>
          </a:p>
        </p:txBody>
      </p:sp>
      <p:sp>
        <p:nvSpPr>
          <p:cNvPr id="2" name="TextBox 1">
            <a:extLst>
              <a:ext uri="{FF2B5EF4-FFF2-40B4-BE49-F238E27FC236}">
                <a16:creationId xmlns:a16="http://schemas.microsoft.com/office/drawing/2014/main" id="{2305C4DA-A54F-88C3-D3FF-5EF80B81715D}"/>
              </a:ext>
            </a:extLst>
          </p:cNvPr>
          <p:cNvSpPr txBox="1"/>
          <p:nvPr/>
        </p:nvSpPr>
        <p:spPr>
          <a:xfrm>
            <a:off x="960120" y="5425440"/>
            <a:ext cx="9570720" cy="923330"/>
          </a:xfrm>
          <a:prstGeom prst="rect">
            <a:avLst/>
          </a:prstGeom>
          <a:noFill/>
        </p:spPr>
        <p:txBody>
          <a:bodyPr wrap="square" rtlCol="0">
            <a:spAutoFit/>
          </a:bodyPr>
          <a:lstStyle/>
          <a:p>
            <a:r>
              <a:rPr lang="en-US" b="0" i="0" dirty="0" err="1">
                <a:solidFill>
                  <a:srgbClr val="002060"/>
                </a:solidFill>
                <a:effectLst/>
                <a:latin typeface="Cambria" panose="02040503050406030204" pitchFamily="18" charset="0"/>
              </a:rPr>
              <a:t>Beate</a:t>
            </a:r>
            <a:r>
              <a:rPr lang="en-US" b="0" i="0" dirty="0">
                <a:solidFill>
                  <a:srgbClr val="002060"/>
                </a:solidFill>
                <a:effectLst/>
                <a:latin typeface="Cambria" panose="02040503050406030204" pitchFamily="18" charset="0"/>
              </a:rPr>
              <a:t> E M </a:t>
            </a:r>
            <a:r>
              <a:rPr lang="en-US" b="0" i="0" dirty="0" err="1">
                <a:solidFill>
                  <a:srgbClr val="002060"/>
                </a:solidFill>
                <a:effectLst/>
                <a:latin typeface="Cambria" panose="02040503050406030204" pitchFamily="18" charset="0"/>
              </a:rPr>
              <a:t>Zunner</a:t>
            </a:r>
            <a:r>
              <a:rPr lang="en-US" b="0" i="0" dirty="0">
                <a:solidFill>
                  <a:srgbClr val="002060"/>
                </a:solidFill>
                <a:effectLst/>
                <a:latin typeface="Cambria" panose="02040503050406030204" pitchFamily="18" charset="0"/>
              </a:rPr>
              <a:t>, Myokines and Resistance Training: A Narrative Review, International Journal of Molecular Sciences, </a:t>
            </a:r>
            <a:r>
              <a:rPr lang="en-GB" b="0" i="0" dirty="0">
                <a:solidFill>
                  <a:srgbClr val="002060"/>
                </a:solidFill>
                <a:effectLst/>
                <a:latin typeface="Helvetica Neue"/>
              </a:rPr>
              <a:t>2022 Apr; 23(7): 3501.</a:t>
            </a:r>
            <a:endParaRPr lang="en-US" b="0" i="0" dirty="0">
              <a:solidFill>
                <a:srgbClr val="002060"/>
              </a:solidFill>
              <a:effectLst/>
              <a:latin typeface="Cambria" panose="02040503050406030204" pitchFamily="18" charset="0"/>
            </a:endParaRPr>
          </a:p>
          <a:p>
            <a:endParaRPr lang="en-GB" dirty="0"/>
          </a:p>
        </p:txBody>
      </p:sp>
    </p:spTree>
    <p:extLst>
      <p:ext uri="{BB962C8B-B14F-4D97-AF65-F5344CB8AC3E}">
        <p14:creationId xmlns:p14="http://schemas.microsoft.com/office/powerpoint/2010/main" val="330817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82D4-1F9C-B621-3E8F-78A5053E8EE6}"/>
              </a:ext>
            </a:extLst>
          </p:cNvPr>
          <p:cNvSpPr>
            <a:spLocks noGrp="1"/>
          </p:cNvSpPr>
          <p:nvPr>
            <p:ph type="title"/>
          </p:nvPr>
        </p:nvSpPr>
        <p:spPr/>
        <p:txBody>
          <a:bodyPr/>
          <a:lstStyle/>
          <a:p>
            <a:r>
              <a:rPr lang="pt-PT" dirty="0"/>
              <a:t>Aerobic training &amp; grey matter</a:t>
            </a:r>
            <a:endParaRPr lang="en-GB" dirty="0"/>
          </a:p>
        </p:txBody>
      </p:sp>
      <p:sp>
        <p:nvSpPr>
          <p:cNvPr id="3" name="Text Placeholder 2">
            <a:extLst>
              <a:ext uri="{FF2B5EF4-FFF2-40B4-BE49-F238E27FC236}">
                <a16:creationId xmlns:a16="http://schemas.microsoft.com/office/drawing/2014/main" id="{A4FCD639-54E4-67E8-5231-734FAAD89DAB}"/>
              </a:ext>
            </a:extLst>
          </p:cNvPr>
          <p:cNvSpPr>
            <a:spLocks noGrp="1"/>
          </p:cNvSpPr>
          <p:nvPr>
            <p:ph type="body" idx="1"/>
          </p:nvPr>
        </p:nvSpPr>
        <p:spPr/>
        <p:txBody>
          <a:bodyPr>
            <a:normAutofit lnSpcReduction="10000"/>
          </a:bodyPr>
          <a:lstStyle/>
          <a:p>
            <a:r>
              <a:rPr lang="pt-PT" dirty="0"/>
              <a:t>People with MS tend to have:</a:t>
            </a:r>
          </a:p>
          <a:p>
            <a:endParaRPr lang="en-GB" dirty="0"/>
          </a:p>
        </p:txBody>
      </p:sp>
      <p:sp>
        <p:nvSpPr>
          <p:cNvPr id="4" name="Content Placeholder 3">
            <a:extLst>
              <a:ext uri="{FF2B5EF4-FFF2-40B4-BE49-F238E27FC236}">
                <a16:creationId xmlns:a16="http://schemas.microsoft.com/office/drawing/2014/main" id="{E84EADF8-25C7-E512-615A-B3FE11054E35}"/>
              </a:ext>
            </a:extLst>
          </p:cNvPr>
          <p:cNvSpPr>
            <a:spLocks noGrp="1"/>
          </p:cNvSpPr>
          <p:nvPr>
            <p:ph sz="half" idx="2"/>
          </p:nvPr>
        </p:nvSpPr>
        <p:spPr/>
        <p:txBody>
          <a:bodyPr>
            <a:normAutofit/>
          </a:bodyPr>
          <a:lstStyle/>
          <a:p>
            <a:r>
              <a:rPr lang="pt-PT" sz="2400" dirty="0"/>
              <a:t>Significant lower VO2 max</a:t>
            </a:r>
          </a:p>
          <a:p>
            <a:r>
              <a:rPr lang="pt-PT" sz="2400" dirty="0"/>
              <a:t>Lower 6 min walk test results</a:t>
            </a:r>
          </a:p>
          <a:p>
            <a:r>
              <a:rPr lang="pt-PT" sz="2400" dirty="0"/>
              <a:t>Impaired Heart Rate Reserve</a:t>
            </a:r>
          </a:p>
          <a:p>
            <a:r>
              <a:rPr lang="pt-PT" sz="2400" dirty="0"/>
              <a:t>Widespread pattern of Grey Matter atrophy</a:t>
            </a:r>
            <a:endParaRPr lang="en-GB" sz="2400" dirty="0"/>
          </a:p>
        </p:txBody>
      </p:sp>
      <p:sp>
        <p:nvSpPr>
          <p:cNvPr id="5" name="Text Placeholder 4">
            <a:extLst>
              <a:ext uri="{FF2B5EF4-FFF2-40B4-BE49-F238E27FC236}">
                <a16:creationId xmlns:a16="http://schemas.microsoft.com/office/drawing/2014/main" id="{6372106C-5E48-3F5B-79ED-C5D2D32783AA}"/>
              </a:ext>
            </a:extLst>
          </p:cNvPr>
          <p:cNvSpPr>
            <a:spLocks noGrp="1"/>
          </p:cNvSpPr>
          <p:nvPr>
            <p:ph type="body" sz="quarter" idx="3"/>
          </p:nvPr>
        </p:nvSpPr>
        <p:spPr/>
        <p:txBody>
          <a:bodyPr>
            <a:normAutofit lnSpcReduction="10000"/>
          </a:bodyPr>
          <a:lstStyle/>
          <a:p>
            <a:endParaRPr lang="pt-PT" dirty="0"/>
          </a:p>
          <a:p>
            <a:r>
              <a:rPr lang="en-GB" dirty="0"/>
              <a:t>Research shows:</a:t>
            </a:r>
          </a:p>
          <a:p>
            <a:endParaRPr lang="en-GB" dirty="0"/>
          </a:p>
        </p:txBody>
      </p:sp>
      <p:sp>
        <p:nvSpPr>
          <p:cNvPr id="6" name="Content Placeholder 5">
            <a:extLst>
              <a:ext uri="{FF2B5EF4-FFF2-40B4-BE49-F238E27FC236}">
                <a16:creationId xmlns:a16="http://schemas.microsoft.com/office/drawing/2014/main" id="{22357F6C-536C-BCBF-4C35-0494598C35E2}"/>
              </a:ext>
            </a:extLst>
          </p:cNvPr>
          <p:cNvSpPr>
            <a:spLocks noGrp="1"/>
          </p:cNvSpPr>
          <p:nvPr>
            <p:ph sz="quarter" idx="4"/>
          </p:nvPr>
        </p:nvSpPr>
        <p:spPr/>
        <p:txBody>
          <a:bodyPr>
            <a:normAutofit/>
          </a:bodyPr>
          <a:lstStyle/>
          <a:p>
            <a:pPr algn="l"/>
            <a:r>
              <a:rPr lang="en-US" sz="2400" dirty="0">
                <a:latin typeface="STIX-Regular"/>
              </a:rPr>
              <a:t>M</a:t>
            </a:r>
            <a:r>
              <a:rPr lang="en-US" sz="2400" b="0" i="0" u="none" strike="noStrike" baseline="0" dirty="0">
                <a:latin typeface="STIX-Regular"/>
              </a:rPr>
              <a:t>odifications of GM areas (especially involved in sensorimotor control, visual processing, and cognitive functions)</a:t>
            </a:r>
          </a:p>
          <a:p>
            <a:pPr algn="l"/>
            <a:r>
              <a:rPr lang="en-US" sz="2400" dirty="0">
                <a:latin typeface="STIX-Regular"/>
              </a:rPr>
              <a:t>P</a:t>
            </a:r>
            <a:r>
              <a:rPr lang="en-US" sz="2400" b="0" i="0" u="none" strike="noStrike" baseline="0" dirty="0">
                <a:latin typeface="STIX-Regular"/>
              </a:rPr>
              <a:t>ossible neuroprotective role with a reduced atrophy progression rate.</a:t>
            </a:r>
            <a:endParaRPr lang="en-GB" sz="2400" dirty="0"/>
          </a:p>
        </p:txBody>
      </p:sp>
      <p:sp>
        <p:nvSpPr>
          <p:cNvPr id="7" name="Slide Number Placeholder 6">
            <a:extLst>
              <a:ext uri="{FF2B5EF4-FFF2-40B4-BE49-F238E27FC236}">
                <a16:creationId xmlns:a16="http://schemas.microsoft.com/office/drawing/2014/main" id="{073B0890-90C2-3D8D-1AD1-84590E21C638}"/>
              </a:ext>
            </a:extLst>
          </p:cNvPr>
          <p:cNvSpPr>
            <a:spLocks noGrp="1"/>
          </p:cNvSpPr>
          <p:nvPr>
            <p:ph type="sldNum" sz="quarter" idx="12"/>
          </p:nvPr>
        </p:nvSpPr>
        <p:spPr/>
        <p:txBody>
          <a:bodyPr/>
          <a:lstStyle/>
          <a:p>
            <a:fld id="{4660F2B3-1879-0340-BC50-918B256154A8}" type="slidenum">
              <a:rPr lang="en-US" smtClean="0"/>
              <a:t>14</a:t>
            </a:fld>
            <a:endParaRPr lang="en-US"/>
          </a:p>
        </p:txBody>
      </p:sp>
    </p:spTree>
    <p:extLst>
      <p:ext uri="{BB962C8B-B14F-4D97-AF65-F5344CB8AC3E}">
        <p14:creationId xmlns:p14="http://schemas.microsoft.com/office/powerpoint/2010/main" val="376960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6A7B-8AAD-DC85-A046-12DD0A0DD3C8}"/>
              </a:ext>
            </a:extLst>
          </p:cNvPr>
          <p:cNvSpPr>
            <a:spLocks noGrp="1"/>
          </p:cNvSpPr>
          <p:nvPr>
            <p:ph type="title"/>
          </p:nvPr>
        </p:nvSpPr>
        <p:spPr>
          <a:xfrm>
            <a:off x="377874" y="365125"/>
            <a:ext cx="11265485" cy="1325563"/>
          </a:xfrm>
        </p:spPr>
        <p:txBody>
          <a:bodyPr/>
          <a:lstStyle/>
          <a:p>
            <a:r>
              <a:rPr lang="pt-PT" dirty="0"/>
              <a:t>Stretching, mental wellbeing &amp; inflammation</a:t>
            </a:r>
            <a:endParaRPr lang="en-GB" dirty="0"/>
          </a:p>
        </p:txBody>
      </p:sp>
      <p:sp>
        <p:nvSpPr>
          <p:cNvPr id="3" name="Text Placeholder 2">
            <a:extLst>
              <a:ext uri="{FF2B5EF4-FFF2-40B4-BE49-F238E27FC236}">
                <a16:creationId xmlns:a16="http://schemas.microsoft.com/office/drawing/2014/main" id="{BF2200EA-346F-FAFD-A0DB-045FDCF27A1E}"/>
              </a:ext>
            </a:extLst>
          </p:cNvPr>
          <p:cNvSpPr>
            <a:spLocks noGrp="1"/>
          </p:cNvSpPr>
          <p:nvPr>
            <p:ph type="body" idx="1"/>
          </p:nvPr>
        </p:nvSpPr>
        <p:spPr/>
        <p:txBody>
          <a:bodyPr/>
          <a:lstStyle/>
          <a:p>
            <a:r>
              <a:rPr lang="pt-PT" dirty="0"/>
              <a:t>Mental wellbeing</a:t>
            </a:r>
          </a:p>
          <a:p>
            <a:endParaRPr lang="pt-PT" dirty="0"/>
          </a:p>
        </p:txBody>
      </p:sp>
      <p:sp>
        <p:nvSpPr>
          <p:cNvPr id="4" name="Content Placeholder 3">
            <a:extLst>
              <a:ext uri="{FF2B5EF4-FFF2-40B4-BE49-F238E27FC236}">
                <a16:creationId xmlns:a16="http://schemas.microsoft.com/office/drawing/2014/main" id="{E8BB67A0-24EB-5091-0BB8-A48DB719289B}"/>
              </a:ext>
            </a:extLst>
          </p:cNvPr>
          <p:cNvSpPr>
            <a:spLocks noGrp="1"/>
          </p:cNvSpPr>
          <p:nvPr>
            <p:ph sz="half" idx="2"/>
          </p:nvPr>
        </p:nvSpPr>
        <p:spPr/>
        <p:txBody>
          <a:bodyPr/>
          <a:lstStyle/>
          <a:p>
            <a:r>
              <a:rPr lang="en-US" sz="2400" dirty="0">
                <a:solidFill>
                  <a:srgbClr val="002060"/>
                </a:solidFill>
                <a:latin typeface="+mn-lt"/>
              </a:rPr>
              <a:t>Stretching helps to release endorphins, dopamine and serotonin, which help to motivate us, fight off depression and decrease anxiety.</a:t>
            </a:r>
          </a:p>
          <a:p>
            <a:endParaRPr lang="en-GB" dirty="0"/>
          </a:p>
        </p:txBody>
      </p:sp>
      <p:sp>
        <p:nvSpPr>
          <p:cNvPr id="5" name="Text Placeholder 4">
            <a:extLst>
              <a:ext uri="{FF2B5EF4-FFF2-40B4-BE49-F238E27FC236}">
                <a16:creationId xmlns:a16="http://schemas.microsoft.com/office/drawing/2014/main" id="{B716CC2D-6FE0-C216-DF2D-FF99BAD1188D}"/>
              </a:ext>
            </a:extLst>
          </p:cNvPr>
          <p:cNvSpPr>
            <a:spLocks noGrp="1"/>
          </p:cNvSpPr>
          <p:nvPr>
            <p:ph type="body" sz="quarter" idx="3"/>
          </p:nvPr>
        </p:nvSpPr>
        <p:spPr/>
        <p:txBody>
          <a:bodyPr/>
          <a:lstStyle/>
          <a:p>
            <a:r>
              <a:rPr lang="pt-PT" dirty="0"/>
              <a:t>Inflammation</a:t>
            </a:r>
          </a:p>
          <a:p>
            <a:endParaRPr lang="en-GB" dirty="0"/>
          </a:p>
        </p:txBody>
      </p:sp>
      <p:sp>
        <p:nvSpPr>
          <p:cNvPr id="6" name="Content Placeholder 5">
            <a:extLst>
              <a:ext uri="{FF2B5EF4-FFF2-40B4-BE49-F238E27FC236}">
                <a16:creationId xmlns:a16="http://schemas.microsoft.com/office/drawing/2014/main" id="{8D6FAA1E-3A12-3B66-B7DC-346AB9E9099D}"/>
              </a:ext>
            </a:extLst>
          </p:cNvPr>
          <p:cNvSpPr>
            <a:spLocks noGrp="1"/>
          </p:cNvSpPr>
          <p:nvPr>
            <p:ph sz="quarter" idx="4"/>
          </p:nvPr>
        </p:nvSpPr>
        <p:spPr/>
        <p:txBody>
          <a:bodyPr/>
          <a:lstStyle/>
          <a:p>
            <a:r>
              <a:rPr lang="en-US" sz="2400" dirty="0">
                <a:solidFill>
                  <a:srgbClr val="002060"/>
                </a:solidFill>
                <a:latin typeface="+mn-lt"/>
              </a:rPr>
              <a:t>Experiment with ‘yoga rats’:  higher concentration of </a:t>
            </a:r>
            <a:r>
              <a:rPr lang="en-US" sz="2400" dirty="0" err="1">
                <a:solidFill>
                  <a:srgbClr val="002060"/>
                </a:solidFill>
                <a:latin typeface="+mn-lt"/>
              </a:rPr>
              <a:t>resolvins</a:t>
            </a:r>
            <a:r>
              <a:rPr lang="en-US" sz="2400" dirty="0">
                <a:solidFill>
                  <a:srgbClr val="002060"/>
                </a:solidFill>
                <a:latin typeface="+mn-lt"/>
              </a:rPr>
              <a:t> in the tissues after stretching, which turns off inflammation.</a:t>
            </a:r>
          </a:p>
          <a:p>
            <a:r>
              <a:rPr lang="en-US" sz="2400" dirty="0" err="1">
                <a:solidFill>
                  <a:srgbClr val="002060"/>
                </a:solidFill>
                <a:latin typeface="+mn-lt"/>
              </a:rPr>
              <a:t>Resolvins</a:t>
            </a:r>
            <a:r>
              <a:rPr lang="en-US" sz="2400" dirty="0">
                <a:solidFill>
                  <a:srgbClr val="002060"/>
                </a:solidFill>
                <a:latin typeface="+mn-lt"/>
              </a:rPr>
              <a:t> enter the blood</a:t>
            </a:r>
            <a:r>
              <a:rPr lang="en-US" sz="2400" dirty="0">
                <a:solidFill>
                  <a:srgbClr val="FF0000"/>
                </a:solidFill>
                <a:latin typeface="+mn-lt"/>
              </a:rPr>
              <a:t> </a:t>
            </a:r>
            <a:r>
              <a:rPr lang="en-US" sz="2400" dirty="0">
                <a:solidFill>
                  <a:srgbClr val="002060"/>
                </a:solidFill>
                <a:latin typeface="+mn-lt"/>
              </a:rPr>
              <a:t>and might clear inflammation anywhere in body.</a:t>
            </a:r>
          </a:p>
          <a:p>
            <a:endParaRPr lang="en-GB" dirty="0"/>
          </a:p>
        </p:txBody>
      </p:sp>
      <p:sp>
        <p:nvSpPr>
          <p:cNvPr id="7" name="Slide Number Placeholder 6">
            <a:extLst>
              <a:ext uri="{FF2B5EF4-FFF2-40B4-BE49-F238E27FC236}">
                <a16:creationId xmlns:a16="http://schemas.microsoft.com/office/drawing/2014/main" id="{830D7752-1781-678B-AD41-77B33B7F7693}"/>
              </a:ext>
            </a:extLst>
          </p:cNvPr>
          <p:cNvSpPr>
            <a:spLocks noGrp="1"/>
          </p:cNvSpPr>
          <p:nvPr>
            <p:ph type="sldNum" sz="quarter" idx="12"/>
          </p:nvPr>
        </p:nvSpPr>
        <p:spPr/>
        <p:txBody>
          <a:bodyPr/>
          <a:lstStyle/>
          <a:p>
            <a:fld id="{4660F2B3-1879-0340-BC50-918B256154A8}" type="slidenum">
              <a:rPr lang="en-US" smtClean="0"/>
              <a:t>15</a:t>
            </a:fld>
            <a:endParaRPr lang="en-US"/>
          </a:p>
        </p:txBody>
      </p:sp>
    </p:spTree>
    <p:extLst>
      <p:ext uri="{BB962C8B-B14F-4D97-AF65-F5344CB8AC3E}">
        <p14:creationId xmlns:p14="http://schemas.microsoft.com/office/powerpoint/2010/main" val="264576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6F22-3224-7898-C0CF-E57EFA876D36}"/>
              </a:ext>
            </a:extLst>
          </p:cNvPr>
          <p:cNvSpPr>
            <a:spLocks noGrp="1"/>
          </p:cNvSpPr>
          <p:nvPr>
            <p:ph type="title"/>
          </p:nvPr>
        </p:nvSpPr>
        <p:spPr/>
        <p:txBody>
          <a:bodyPr/>
          <a:lstStyle/>
          <a:p>
            <a:r>
              <a:rPr lang="pt-PT" dirty="0"/>
              <a:t>HOLISM Study</a:t>
            </a:r>
            <a:endParaRPr lang="en-GB" dirty="0"/>
          </a:p>
        </p:txBody>
      </p:sp>
      <p:sp>
        <p:nvSpPr>
          <p:cNvPr id="3" name="Content Placeholder 2">
            <a:extLst>
              <a:ext uri="{FF2B5EF4-FFF2-40B4-BE49-F238E27FC236}">
                <a16:creationId xmlns:a16="http://schemas.microsoft.com/office/drawing/2014/main" id="{E505D2DA-629B-1AF0-E9D2-79F89D37B90D}"/>
              </a:ext>
            </a:extLst>
          </p:cNvPr>
          <p:cNvSpPr>
            <a:spLocks noGrp="1"/>
          </p:cNvSpPr>
          <p:nvPr>
            <p:ph idx="1"/>
          </p:nvPr>
        </p:nvSpPr>
        <p:spPr/>
        <p:txBody>
          <a:bodyPr/>
          <a:lstStyle/>
          <a:p>
            <a:pPr algn="l">
              <a:buFont typeface="Arial" panose="020B0604020202020204" pitchFamily="34" charset="0"/>
              <a:buChar char="•"/>
            </a:pPr>
            <a:r>
              <a:rPr lang="en-GB" sz="2400" dirty="0">
                <a:solidFill>
                  <a:schemeClr val="tx1"/>
                </a:solidFill>
                <a:latin typeface="+mn-lt"/>
              </a:rPr>
              <a:t> HOLISM study since 2011 with 2,500 participants</a:t>
            </a:r>
          </a:p>
          <a:p>
            <a:pPr algn="l">
              <a:buFont typeface="Arial" panose="020B0604020202020204" pitchFamily="34" charset="0"/>
              <a:buChar char="•"/>
            </a:pPr>
            <a:endParaRPr lang="en-GB" sz="2400" dirty="0">
              <a:solidFill>
                <a:schemeClr val="tx1"/>
              </a:solidFill>
              <a:latin typeface="+mn-lt"/>
            </a:endParaRPr>
          </a:p>
          <a:p>
            <a:pPr algn="l">
              <a:buFont typeface="Arial" panose="020B0604020202020204" pitchFamily="34" charset="0"/>
              <a:buChar char="•"/>
            </a:pPr>
            <a:r>
              <a:rPr lang="en-GB" sz="2400" dirty="0">
                <a:solidFill>
                  <a:schemeClr val="tx1"/>
                </a:solidFill>
                <a:latin typeface="+mn-lt"/>
              </a:rPr>
              <a:t>  Results show that exercise was associated with: </a:t>
            </a:r>
          </a:p>
          <a:p>
            <a:pPr lvl="1">
              <a:buFont typeface="Arial" panose="020B0604020202020204" pitchFamily="34" charset="0"/>
              <a:buChar char="•"/>
            </a:pPr>
            <a:r>
              <a:rPr lang="en-GB" sz="2400" dirty="0">
                <a:solidFill>
                  <a:schemeClr val="tx1"/>
                </a:solidFill>
                <a:latin typeface="+mn-lt"/>
              </a:rPr>
              <a:t> less disability. </a:t>
            </a:r>
          </a:p>
          <a:p>
            <a:pPr lvl="1">
              <a:buFont typeface="Arial" panose="020B0604020202020204" pitchFamily="34" charset="0"/>
              <a:buChar char="•"/>
            </a:pPr>
            <a:r>
              <a:rPr lang="en-GB" sz="2400" dirty="0">
                <a:solidFill>
                  <a:schemeClr val="tx1"/>
                </a:solidFill>
                <a:latin typeface="+mn-lt"/>
              </a:rPr>
              <a:t> better quality of life. </a:t>
            </a:r>
          </a:p>
          <a:p>
            <a:pPr lvl="1">
              <a:buFont typeface="Arial" panose="020B0604020202020204" pitchFamily="34" charset="0"/>
              <a:buChar char="•"/>
            </a:pPr>
            <a:r>
              <a:rPr lang="en-GB" sz="2400" dirty="0">
                <a:solidFill>
                  <a:schemeClr val="tx1"/>
                </a:solidFill>
                <a:latin typeface="+mn-lt"/>
              </a:rPr>
              <a:t> lower risk of depression. </a:t>
            </a:r>
          </a:p>
          <a:p>
            <a:pPr lvl="1"/>
            <a:endParaRPr lang="en-GB" sz="2400" dirty="0">
              <a:solidFill>
                <a:schemeClr val="tx1"/>
              </a:solidFill>
              <a:latin typeface="+mn-lt"/>
            </a:endParaRPr>
          </a:p>
          <a:p>
            <a:pPr marL="342900" lvl="1" indent="-342900">
              <a:buFont typeface="Arial" panose="020B0604020202020204" pitchFamily="34" charset="0"/>
              <a:buChar char="•"/>
            </a:pPr>
            <a:r>
              <a:rPr lang="en-GB" altLang="en-US" sz="2400" dirty="0">
                <a:solidFill>
                  <a:schemeClr val="tx1"/>
                </a:solidFill>
                <a:latin typeface="+mn-lt"/>
              </a:rPr>
              <a:t>Exercise has protective effects; helps to manage symptoms</a:t>
            </a:r>
            <a:r>
              <a:rPr lang="en-US" altLang="en-US" sz="2400" dirty="0">
                <a:solidFill>
                  <a:schemeClr val="tx1"/>
                </a:solidFill>
                <a:latin typeface="+mn-lt"/>
              </a:rPr>
              <a:t>; preserves brain volume ; has </a:t>
            </a:r>
            <a:r>
              <a:rPr lang="en-GB" altLang="en-US" sz="2400" dirty="0">
                <a:solidFill>
                  <a:schemeClr val="tx1"/>
                </a:solidFill>
                <a:latin typeface="+mn-lt"/>
              </a:rPr>
              <a:t>disease-modifying benefits</a:t>
            </a:r>
            <a:endParaRPr lang="en-GB" dirty="0">
              <a:solidFill>
                <a:schemeClr val="tx1"/>
              </a:solidFill>
              <a:latin typeface="+mn-lt"/>
            </a:endParaRPr>
          </a:p>
        </p:txBody>
      </p:sp>
    </p:spTree>
    <p:extLst>
      <p:ext uri="{BB962C8B-B14F-4D97-AF65-F5344CB8AC3E}">
        <p14:creationId xmlns:p14="http://schemas.microsoft.com/office/powerpoint/2010/main" val="214897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3B3E-BC5E-A026-EF31-F3398A971B9C}"/>
              </a:ext>
            </a:extLst>
          </p:cNvPr>
          <p:cNvSpPr>
            <a:spLocks noGrp="1"/>
          </p:cNvSpPr>
          <p:nvPr>
            <p:ph type="title"/>
          </p:nvPr>
        </p:nvSpPr>
        <p:spPr/>
        <p:txBody>
          <a:bodyPr/>
          <a:lstStyle/>
          <a:p>
            <a:r>
              <a:rPr lang="fr-FR" noProof="1"/>
              <a:t>Physical activity &amp; quality of life</a:t>
            </a:r>
            <a:endParaRPr lang="en-GB" dirty="0"/>
          </a:p>
        </p:txBody>
      </p:sp>
      <p:graphicFrame>
        <p:nvGraphicFramePr>
          <p:cNvPr id="4" name="Content Placeholder 3">
            <a:extLst>
              <a:ext uri="{FF2B5EF4-FFF2-40B4-BE49-F238E27FC236}">
                <a16:creationId xmlns:a16="http://schemas.microsoft.com/office/drawing/2014/main" id="{FB809E08-3021-86CD-2607-1D2DB0984CC7}"/>
              </a:ext>
            </a:extLst>
          </p:cNvPr>
          <p:cNvGraphicFramePr>
            <a:graphicFrameLocks/>
          </p:cNvGraphicFramePr>
          <p:nvPr>
            <p:extLst>
              <p:ext uri="{D42A27DB-BD31-4B8C-83A1-F6EECF244321}">
                <p14:modId xmlns:p14="http://schemas.microsoft.com/office/powerpoint/2010/main" val="3419794114"/>
              </p:ext>
            </p:extLst>
          </p:nvPr>
        </p:nvGraphicFramePr>
        <p:xfrm>
          <a:off x="752907" y="2105432"/>
          <a:ext cx="9950896" cy="355699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2FCA286F-2CAD-5F8C-031E-54CA63F79BEB}"/>
              </a:ext>
            </a:extLst>
          </p:cNvPr>
          <p:cNvCxnSpPr/>
          <p:nvPr/>
        </p:nvCxnSpPr>
        <p:spPr>
          <a:xfrm>
            <a:off x="573206" y="1473958"/>
            <a:ext cx="0" cy="3725839"/>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3A5CAB-B4AB-767A-3AF7-6D3DF2BA699D}"/>
              </a:ext>
            </a:extLst>
          </p:cNvPr>
          <p:cNvSpPr txBox="1"/>
          <p:nvPr/>
        </p:nvSpPr>
        <p:spPr>
          <a:xfrm>
            <a:off x="490734" y="1629273"/>
            <a:ext cx="461665" cy="3521123"/>
          </a:xfrm>
          <a:prstGeom prst="rect">
            <a:avLst/>
          </a:prstGeom>
          <a:noFill/>
        </p:spPr>
        <p:txBody>
          <a:bodyPr vert="vert270" wrap="square" rtlCol="0">
            <a:spAutoFit/>
          </a:bodyPr>
          <a:lstStyle/>
          <a:p>
            <a:r>
              <a:rPr lang="pt-PT"/>
              <a:t>Mean score</a:t>
            </a:r>
            <a:endParaRPr lang="en-GB"/>
          </a:p>
        </p:txBody>
      </p:sp>
    </p:spTree>
    <p:extLst>
      <p:ext uri="{BB962C8B-B14F-4D97-AF65-F5344CB8AC3E}">
        <p14:creationId xmlns:p14="http://schemas.microsoft.com/office/powerpoint/2010/main" val="315178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051B-1500-86FB-793E-A7173577C1D2}"/>
              </a:ext>
            </a:extLst>
          </p:cNvPr>
          <p:cNvSpPr>
            <a:spLocks noGrp="1"/>
          </p:cNvSpPr>
          <p:nvPr>
            <p:ph type="title"/>
          </p:nvPr>
        </p:nvSpPr>
        <p:spPr/>
        <p:txBody>
          <a:bodyPr/>
          <a:lstStyle/>
          <a:p>
            <a:r>
              <a:rPr lang="en-US" dirty="0"/>
              <a:t>Physical activity to manage MS symptoms</a:t>
            </a:r>
            <a:endParaRPr lang="en-GB" dirty="0"/>
          </a:p>
        </p:txBody>
      </p:sp>
      <p:sp>
        <p:nvSpPr>
          <p:cNvPr id="4" name="TextBox 3">
            <a:extLst>
              <a:ext uri="{FF2B5EF4-FFF2-40B4-BE49-F238E27FC236}">
                <a16:creationId xmlns:a16="http://schemas.microsoft.com/office/drawing/2014/main" id="{E38863E5-3AF2-44E7-ECC3-9F33D5FF90C0}"/>
              </a:ext>
            </a:extLst>
          </p:cNvPr>
          <p:cNvSpPr txBox="1"/>
          <p:nvPr/>
        </p:nvSpPr>
        <p:spPr>
          <a:xfrm>
            <a:off x="972457" y="2624518"/>
            <a:ext cx="3182346" cy="461665"/>
          </a:xfrm>
          <a:prstGeom prst="rect">
            <a:avLst/>
          </a:prstGeom>
          <a:noFill/>
        </p:spPr>
        <p:txBody>
          <a:bodyPr wrap="none" rtlCol="0">
            <a:spAutoFit/>
          </a:bodyPr>
          <a:lstStyle/>
          <a:p>
            <a:r>
              <a:rPr lang="fr-FR" sz="2400" noProof="1"/>
              <a:t>Improves walking speed</a:t>
            </a:r>
          </a:p>
        </p:txBody>
      </p:sp>
      <p:sp>
        <p:nvSpPr>
          <p:cNvPr id="5" name="TextBox 4">
            <a:extLst>
              <a:ext uri="{FF2B5EF4-FFF2-40B4-BE49-F238E27FC236}">
                <a16:creationId xmlns:a16="http://schemas.microsoft.com/office/drawing/2014/main" id="{551E8676-9292-2B43-C97E-16D17E2E2B3D}"/>
              </a:ext>
            </a:extLst>
          </p:cNvPr>
          <p:cNvSpPr txBox="1"/>
          <p:nvPr/>
        </p:nvSpPr>
        <p:spPr>
          <a:xfrm>
            <a:off x="1285056" y="3651073"/>
            <a:ext cx="3119828" cy="461665"/>
          </a:xfrm>
          <a:prstGeom prst="rect">
            <a:avLst/>
          </a:prstGeom>
          <a:noFill/>
        </p:spPr>
        <p:txBody>
          <a:bodyPr wrap="none" rtlCol="0">
            <a:spAutoFit/>
          </a:bodyPr>
          <a:lstStyle/>
          <a:p>
            <a:r>
              <a:rPr lang="fr-FR" sz="2400" noProof="1"/>
              <a:t>Increases energy levels </a:t>
            </a:r>
          </a:p>
        </p:txBody>
      </p:sp>
      <p:sp>
        <p:nvSpPr>
          <p:cNvPr id="6" name="TextBox 5">
            <a:extLst>
              <a:ext uri="{FF2B5EF4-FFF2-40B4-BE49-F238E27FC236}">
                <a16:creationId xmlns:a16="http://schemas.microsoft.com/office/drawing/2014/main" id="{97A81772-3C35-28E1-BB3C-EF8CB34FE161}"/>
              </a:ext>
            </a:extLst>
          </p:cNvPr>
          <p:cNvSpPr txBox="1"/>
          <p:nvPr/>
        </p:nvSpPr>
        <p:spPr>
          <a:xfrm>
            <a:off x="1735807" y="4549500"/>
            <a:ext cx="2142253" cy="461665"/>
          </a:xfrm>
          <a:prstGeom prst="rect">
            <a:avLst/>
          </a:prstGeom>
          <a:noFill/>
        </p:spPr>
        <p:txBody>
          <a:bodyPr wrap="none" rtlCol="0">
            <a:spAutoFit/>
          </a:bodyPr>
          <a:lstStyle/>
          <a:p>
            <a:r>
              <a:rPr lang="fr-FR" sz="2400" noProof="1"/>
              <a:t>Improves mood</a:t>
            </a:r>
          </a:p>
        </p:txBody>
      </p:sp>
      <p:sp>
        <p:nvSpPr>
          <p:cNvPr id="7" name="TextBox 6">
            <a:extLst>
              <a:ext uri="{FF2B5EF4-FFF2-40B4-BE49-F238E27FC236}">
                <a16:creationId xmlns:a16="http://schemas.microsoft.com/office/drawing/2014/main" id="{FF9D8784-C106-AF7D-5EE7-4266C235E8CF}"/>
              </a:ext>
            </a:extLst>
          </p:cNvPr>
          <p:cNvSpPr txBox="1"/>
          <p:nvPr/>
        </p:nvSpPr>
        <p:spPr>
          <a:xfrm>
            <a:off x="8695018" y="2466262"/>
            <a:ext cx="2523063" cy="830997"/>
          </a:xfrm>
          <a:prstGeom prst="rect">
            <a:avLst/>
          </a:prstGeom>
          <a:noFill/>
        </p:spPr>
        <p:txBody>
          <a:bodyPr wrap="none" rtlCol="0">
            <a:spAutoFit/>
          </a:bodyPr>
          <a:lstStyle/>
          <a:p>
            <a:r>
              <a:rPr lang="fr-FR" sz="2400" noProof="1"/>
              <a:t>Improves bowel &amp; </a:t>
            </a:r>
          </a:p>
          <a:p>
            <a:r>
              <a:rPr lang="fr-FR" sz="2400" noProof="1"/>
              <a:t>bladder function</a:t>
            </a:r>
          </a:p>
        </p:txBody>
      </p:sp>
      <p:sp>
        <p:nvSpPr>
          <p:cNvPr id="8" name="TextBox 7">
            <a:extLst>
              <a:ext uri="{FF2B5EF4-FFF2-40B4-BE49-F238E27FC236}">
                <a16:creationId xmlns:a16="http://schemas.microsoft.com/office/drawing/2014/main" id="{5AEECBEC-9C30-5237-2E69-D790B3289F53}"/>
              </a:ext>
            </a:extLst>
          </p:cNvPr>
          <p:cNvSpPr txBox="1"/>
          <p:nvPr/>
        </p:nvSpPr>
        <p:spPr>
          <a:xfrm>
            <a:off x="8313942" y="4533743"/>
            <a:ext cx="2661883" cy="461665"/>
          </a:xfrm>
          <a:prstGeom prst="rect">
            <a:avLst/>
          </a:prstGeom>
          <a:noFill/>
        </p:spPr>
        <p:txBody>
          <a:bodyPr wrap="none" rtlCol="0">
            <a:spAutoFit/>
          </a:bodyPr>
          <a:lstStyle/>
          <a:p>
            <a:r>
              <a:rPr lang="fr-FR" sz="2400" noProof="1"/>
              <a:t>Better quality of life</a:t>
            </a:r>
          </a:p>
        </p:txBody>
      </p:sp>
      <p:sp>
        <p:nvSpPr>
          <p:cNvPr id="9" name="TextBox 8">
            <a:extLst>
              <a:ext uri="{FF2B5EF4-FFF2-40B4-BE49-F238E27FC236}">
                <a16:creationId xmlns:a16="http://schemas.microsoft.com/office/drawing/2014/main" id="{33C1A7F8-2A85-0E4E-1BA5-BAE14177FA6D}"/>
              </a:ext>
            </a:extLst>
          </p:cNvPr>
          <p:cNvSpPr txBox="1"/>
          <p:nvPr/>
        </p:nvSpPr>
        <p:spPr>
          <a:xfrm>
            <a:off x="3519669" y="5285382"/>
            <a:ext cx="2815835" cy="461665"/>
          </a:xfrm>
          <a:prstGeom prst="rect">
            <a:avLst/>
          </a:prstGeom>
          <a:noFill/>
        </p:spPr>
        <p:txBody>
          <a:bodyPr wrap="none" rtlCol="0">
            <a:spAutoFit/>
          </a:bodyPr>
          <a:lstStyle/>
          <a:p>
            <a:r>
              <a:rPr lang="fr-FR" sz="2400" noProof="1"/>
              <a:t>Reduced relapse rate</a:t>
            </a:r>
          </a:p>
        </p:txBody>
      </p:sp>
      <p:sp>
        <p:nvSpPr>
          <p:cNvPr id="10" name="TextBox 9">
            <a:extLst>
              <a:ext uri="{FF2B5EF4-FFF2-40B4-BE49-F238E27FC236}">
                <a16:creationId xmlns:a16="http://schemas.microsoft.com/office/drawing/2014/main" id="{AA1B5306-495D-2DD5-5B82-05236F527102}"/>
              </a:ext>
            </a:extLst>
          </p:cNvPr>
          <p:cNvSpPr txBox="1"/>
          <p:nvPr/>
        </p:nvSpPr>
        <p:spPr>
          <a:xfrm>
            <a:off x="7303794" y="5285382"/>
            <a:ext cx="3866956" cy="461665"/>
          </a:xfrm>
          <a:prstGeom prst="rect">
            <a:avLst/>
          </a:prstGeom>
          <a:noFill/>
        </p:spPr>
        <p:txBody>
          <a:bodyPr wrap="none" rtlCol="0">
            <a:spAutoFit/>
          </a:bodyPr>
          <a:lstStyle/>
          <a:p>
            <a:r>
              <a:rPr lang="fr-FR" sz="2400" noProof="1"/>
              <a:t>Associated with less disability</a:t>
            </a:r>
          </a:p>
        </p:txBody>
      </p:sp>
      <p:sp>
        <p:nvSpPr>
          <p:cNvPr id="12" name="TextBox 11">
            <a:extLst>
              <a:ext uri="{FF2B5EF4-FFF2-40B4-BE49-F238E27FC236}">
                <a16:creationId xmlns:a16="http://schemas.microsoft.com/office/drawing/2014/main" id="{93A73A2E-8F2A-AC2A-A7E8-F187E664820D}"/>
              </a:ext>
            </a:extLst>
          </p:cNvPr>
          <p:cNvSpPr txBox="1"/>
          <p:nvPr/>
        </p:nvSpPr>
        <p:spPr>
          <a:xfrm>
            <a:off x="1424807" y="1748903"/>
            <a:ext cx="3414524" cy="461665"/>
          </a:xfrm>
          <a:prstGeom prst="rect">
            <a:avLst/>
          </a:prstGeom>
          <a:noFill/>
        </p:spPr>
        <p:txBody>
          <a:bodyPr wrap="none" rtlCol="0">
            <a:spAutoFit/>
          </a:bodyPr>
          <a:lstStyle/>
          <a:p>
            <a:r>
              <a:rPr lang="fr-FR" sz="2400" noProof="1"/>
              <a:t>Increases muscle strength</a:t>
            </a:r>
          </a:p>
        </p:txBody>
      </p:sp>
      <p:sp>
        <p:nvSpPr>
          <p:cNvPr id="13" name="TextBox 12">
            <a:extLst>
              <a:ext uri="{FF2B5EF4-FFF2-40B4-BE49-F238E27FC236}">
                <a16:creationId xmlns:a16="http://schemas.microsoft.com/office/drawing/2014/main" id="{2012A50C-2CEF-A7C2-3C19-92B745773A5B}"/>
              </a:ext>
            </a:extLst>
          </p:cNvPr>
          <p:cNvSpPr txBox="1"/>
          <p:nvPr/>
        </p:nvSpPr>
        <p:spPr>
          <a:xfrm>
            <a:off x="7584896" y="1612199"/>
            <a:ext cx="3304751" cy="461665"/>
          </a:xfrm>
          <a:prstGeom prst="rect">
            <a:avLst/>
          </a:prstGeom>
          <a:noFill/>
        </p:spPr>
        <p:txBody>
          <a:bodyPr wrap="none" rtlCol="0">
            <a:spAutoFit/>
          </a:bodyPr>
          <a:lstStyle/>
          <a:p>
            <a:r>
              <a:rPr lang="fr-FR" sz="2400" noProof="1"/>
              <a:t>Improves sexual function</a:t>
            </a:r>
          </a:p>
        </p:txBody>
      </p:sp>
      <p:sp>
        <p:nvSpPr>
          <p:cNvPr id="14" name="TextBox 13">
            <a:extLst>
              <a:ext uri="{FF2B5EF4-FFF2-40B4-BE49-F238E27FC236}">
                <a16:creationId xmlns:a16="http://schemas.microsoft.com/office/drawing/2014/main" id="{1BE99AD1-C9D1-8403-E13C-55F1EE705019}"/>
              </a:ext>
            </a:extLst>
          </p:cNvPr>
          <p:cNvSpPr txBox="1"/>
          <p:nvPr/>
        </p:nvSpPr>
        <p:spPr>
          <a:xfrm>
            <a:off x="8747459" y="3634467"/>
            <a:ext cx="3224024" cy="461665"/>
          </a:xfrm>
          <a:prstGeom prst="rect">
            <a:avLst/>
          </a:prstGeom>
          <a:noFill/>
        </p:spPr>
        <p:txBody>
          <a:bodyPr wrap="none" rtlCol="0">
            <a:spAutoFit/>
          </a:bodyPr>
          <a:lstStyle/>
          <a:p>
            <a:r>
              <a:rPr lang="fr-FR" sz="2400" noProof="1"/>
              <a:t>Lower risk of depression</a:t>
            </a:r>
          </a:p>
        </p:txBody>
      </p:sp>
      <p:pic>
        <p:nvPicPr>
          <p:cNvPr id="15" name="Picture 14" descr="A person walking a dog&#10;&#10;Description automatically generated">
            <a:extLst>
              <a:ext uri="{FF2B5EF4-FFF2-40B4-BE49-F238E27FC236}">
                <a16:creationId xmlns:a16="http://schemas.microsoft.com/office/drawing/2014/main" id="{2F41605D-0BAA-6654-DBD0-279F5823CA38}"/>
              </a:ext>
            </a:extLst>
          </p:cNvPr>
          <p:cNvPicPr>
            <a:picLocks noChangeAspect="1"/>
          </p:cNvPicPr>
          <p:nvPr/>
        </p:nvPicPr>
        <p:blipFill>
          <a:blip r:embed="rId3"/>
          <a:stretch>
            <a:fillRect/>
          </a:stretch>
        </p:blipFill>
        <p:spPr>
          <a:xfrm>
            <a:off x="5011749" y="2210568"/>
            <a:ext cx="2573147" cy="2574999"/>
          </a:xfrm>
          <a:prstGeom prst="rect">
            <a:avLst/>
          </a:prstGeom>
        </p:spPr>
      </p:pic>
    </p:spTree>
    <p:extLst>
      <p:ext uri="{BB962C8B-B14F-4D97-AF65-F5344CB8AC3E}">
        <p14:creationId xmlns:p14="http://schemas.microsoft.com/office/powerpoint/2010/main" val="107369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9BF7-34BD-F317-576A-28041B911F76}"/>
              </a:ext>
            </a:extLst>
          </p:cNvPr>
          <p:cNvSpPr>
            <a:spLocks noGrp="1"/>
          </p:cNvSpPr>
          <p:nvPr>
            <p:ph type="title"/>
          </p:nvPr>
        </p:nvSpPr>
        <p:spPr>
          <a:xfrm>
            <a:off x="470555" y="197485"/>
            <a:ext cx="10515600" cy="1325563"/>
          </a:xfrm>
        </p:spPr>
        <p:txBody>
          <a:bodyPr/>
          <a:lstStyle/>
          <a:p>
            <a:r>
              <a:rPr lang="fr-FR" noProof="1"/>
              <a:t>Overcoming MS recommendation</a:t>
            </a:r>
            <a:endParaRPr lang="en-GB" dirty="0"/>
          </a:p>
        </p:txBody>
      </p:sp>
      <p:graphicFrame>
        <p:nvGraphicFramePr>
          <p:cNvPr id="4" name="Table 4">
            <a:extLst>
              <a:ext uri="{FF2B5EF4-FFF2-40B4-BE49-F238E27FC236}">
                <a16:creationId xmlns:a16="http://schemas.microsoft.com/office/drawing/2014/main" id="{A30625FA-1AA8-6E34-4EF0-36A2838D583A}"/>
              </a:ext>
            </a:extLst>
          </p:cNvPr>
          <p:cNvGraphicFramePr>
            <a:graphicFrameLocks noGrp="1"/>
          </p:cNvGraphicFramePr>
          <p:nvPr>
            <p:ph idx="1"/>
            <p:extLst>
              <p:ext uri="{D42A27DB-BD31-4B8C-83A1-F6EECF244321}">
                <p14:modId xmlns:p14="http://schemas.microsoft.com/office/powerpoint/2010/main" val="24917471"/>
              </p:ext>
            </p:extLst>
          </p:nvPr>
        </p:nvGraphicFramePr>
        <p:xfrm>
          <a:off x="1295547" y="1523048"/>
          <a:ext cx="9690608" cy="4314444"/>
        </p:xfrm>
        <a:graphic>
          <a:graphicData uri="http://schemas.openxmlformats.org/drawingml/2006/table">
            <a:tbl>
              <a:tblPr firstRow="1" bandRow="1">
                <a:tableStyleId>{5C22544A-7EE6-4342-B048-85BDC9FD1C3A}</a:tableStyleId>
              </a:tblPr>
              <a:tblGrid>
                <a:gridCol w="1905660">
                  <a:extLst>
                    <a:ext uri="{9D8B030D-6E8A-4147-A177-3AD203B41FA5}">
                      <a16:colId xmlns:a16="http://schemas.microsoft.com/office/drawing/2014/main" val="3926070119"/>
                    </a:ext>
                  </a:extLst>
                </a:gridCol>
                <a:gridCol w="7784948">
                  <a:extLst>
                    <a:ext uri="{9D8B030D-6E8A-4147-A177-3AD203B41FA5}">
                      <a16:colId xmlns:a16="http://schemas.microsoft.com/office/drawing/2014/main" val="2570858908"/>
                    </a:ext>
                  </a:extLst>
                </a:gridCol>
              </a:tblGrid>
              <a:tr h="1041908">
                <a:tc>
                  <a:txBody>
                    <a:bodyPr/>
                    <a:lstStyle/>
                    <a:p>
                      <a:r>
                        <a:rPr lang="fr-FR" sz="2400" noProof="1"/>
                        <a:t>How often?</a:t>
                      </a:r>
                    </a:p>
                  </a:txBody>
                  <a:tcPr/>
                </a:tc>
                <a:tc>
                  <a:txBody>
                    <a:bodyPr/>
                    <a:lstStyle/>
                    <a:p>
                      <a:r>
                        <a:rPr lang="fr-FR" sz="2400" noProof="1"/>
                        <a:t>2 to 3 days per week to start, then 2 to 5 days per week</a:t>
                      </a:r>
                    </a:p>
                  </a:txBody>
                  <a:tcPr/>
                </a:tc>
                <a:extLst>
                  <a:ext uri="{0D108BD9-81ED-4DB2-BD59-A6C34878D82A}">
                    <a16:rowId xmlns:a16="http://schemas.microsoft.com/office/drawing/2014/main" val="4009253299"/>
                  </a:ext>
                </a:extLst>
              </a:tr>
              <a:tr h="1041908">
                <a:tc>
                  <a:txBody>
                    <a:bodyPr/>
                    <a:lstStyle/>
                    <a:p>
                      <a:r>
                        <a:rPr lang="fr-FR" sz="2400" noProof="1"/>
                        <a:t>How much?</a:t>
                      </a:r>
                    </a:p>
                  </a:txBody>
                  <a:tcPr/>
                </a:tc>
                <a:tc>
                  <a:txBody>
                    <a:bodyPr/>
                    <a:lstStyle/>
                    <a:p>
                      <a:r>
                        <a:rPr lang="fr-FR" sz="2400" noProof="1"/>
                        <a:t>Gradually increase to 30 min</a:t>
                      </a:r>
                    </a:p>
                  </a:txBody>
                  <a:tcPr/>
                </a:tc>
                <a:extLst>
                  <a:ext uri="{0D108BD9-81ED-4DB2-BD59-A6C34878D82A}">
                    <a16:rowId xmlns:a16="http://schemas.microsoft.com/office/drawing/2014/main" val="1026429755"/>
                  </a:ext>
                </a:extLst>
              </a:tr>
              <a:tr h="1041908">
                <a:tc>
                  <a:txBody>
                    <a:bodyPr/>
                    <a:lstStyle/>
                    <a:p>
                      <a:r>
                        <a:rPr lang="fr-FR" sz="2400" noProof="1"/>
                        <a:t>How hard?</a:t>
                      </a:r>
                    </a:p>
                  </a:txBody>
                  <a:tcPr/>
                </a:tc>
                <a:tc>
                  <a:txBody>
                    <a:bodyPr/>
                    <a:lstStyle/>
                    <a:p>
                      <a:r>
                        <a:rPr lang="fr-FR" sz="2400" noProof="1"/>
                        <a:t>Moderate intensity </a:t>
                      </a:r>
                    </a:p>
                  </a:txBody>
                  <a:tcPr/>
                </a:tc>
                <a:extLst>
                  <a:ext uri="{0D108BD9-81ED-4DB2-BD59-A6C34878D82A}">
                    <a16:rowId xmlns:a16="http://schemas.microsoft.com/office/drawing/2014/main" val="3963983685"/>
                  </a:ext>
                </a:extLst>
              </a:tr>
              <a:tr h="1041908">
                <a:tc>
                  <a:txBody>
                    <a:bodyPr/>
                    <a:lstStyle/>
                    <a:p>
                      <a:r>
                        <a:rPr lang="fr-FR" sz="2400" noProof="1"/>
                        <a:t>Note: </a:t>
                      </a:r>
                    </a:p>
                  </a:txBody>
                  <a:tcPr/>
                </a:tc>
                <a:tc>
                  <a:txBody>
                    <a:bodyPr/>
                    <a:lstStyle/>
                    <a:p>
                      <a:r>
                        <a:rPr lang="fr-FR" sz="2400" noProof="1"/>
                        <a:t>Include strengthening.</a:t>
                      </a:r>
                    </a:p>
                    <a:p>
                      <a:r>
                        <a:rPr lang="fr-FR" sz="2400" noProof="1"/>
                        <a:t>Increase repetitions / intensity as the body adapts.</a:t>
                      </a:r>
                    </a:p>
                    <a:p>
                      <a:r>
                        <a:rPr lang="fr-FR" sz="2400" noProof="1"/>
                        <a:t>Start slow – Build over time.</a:t>
                      </a:r>
                    </a:p>
                  </a:txBody>
                  <a:tcPr/>
                </a:tc>
                <a:extLst>
                  <a:ext uri="{0D108BD9-81ED-4DB2-BD59-A6C34878D82A}">
                    <a16:rowId xmlns:a16="http://schemas.microsoft.com/office/drawing/2014/main" val="4030872437"/>
                  </a:ext>
                </a:extLst>
              </a:tr>
            </a:tbl>
          </a:graphicData>
        </a:graphic>
      </p:graphicFrame>
    </p:spTree>
    <p:extLst>
      <p:ext uri="{BB962C8B-B14F-4D97-AF65-F5344CB8AC3E}">
        <p14:creationId xmlns:p14="http://schemas.microsoft.com/office/powerpoint/2010/main" val="272306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39794" y="1220049"/>
            <a:ext cx="7192370" cy="4562033"/>
          </a:xfrm>
          <a:prstGeom prst="rect">
            <a:avLst/>
          </a:prstGeom>
        </p:spPr>
        <p:txBody>
          <a:bodyPr vert="horz" lIns="0" tIns="36000" rIns="0" bIns="36000" rtlCol="0">
            <a:normAutofit/>
          </a:bodyPr>
          <a:lstStyle>
            <a:lvl1pPr marL="342900" indent="-342900" algn="l" defTabSz="914400" rtl="0" eaLnBrk="1" latinLnBrk="0" hangingPunct="1">
              <a:spcBef>
                <a:spcPct val="20000"/>
              </a:spcBef>
              <a:buFont typeface="Arial" panose="020B0604020202020204" pitchFamily="34" charset="0"/>
              <a:buChar char="•"/>
              <a:defRPr lang="en-US" sz="2800" kern="1200" dirty="0" smtClean="0">
                <a:solidFill>
                  <a:schemeClr val="tx2">
                    <a:lumMod val="60000"/>
                    <a:lumOff val="40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lumMod val="60000"/>
                    <a:lumOff val="4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2">
                    <a:lumMod val="60000"/>
                    <a:lumOff val="4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2">
                    <a:lumMod val="60000"/>
                    <a:lumOff val="4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2">
                    <a:lumMod val="60000"/>
                    <a:lumOff val="4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GB" sz="3600" dirty="0">
              <a:solidFill>
                <a:srgbClr val="000000"/>
              </a:solidFill>
              <a:latin typeface="Calibri"/>
            </a:endParaRPr>
          </a:p>
          <a:p>
            <a:pPr marL="0" indent="0">
              <a:buFont typeface="Arial" panose="020B0604020202020204" pitchFamily="34" charset="0"/>
              <a:buNone/>
              <a:defRPr/>
            </a:pPr>
            <a:endParaRPr lang="en-GB" sz="3600" dirty="0">
              <a:solidFill>
                <a:srgbClr val="000000"/>
              </a:solidFill>
              <a:latin typeface="Calibri"/>
            </a:endParaRPr>
          </a:p>
        </p:txBody>
      </p:sp>
      <p:graphicFrame>
        <p:nvGraphicFramePr>
          <p:cNvPr id="5" name="Diagram 4">
            <a:extLst>
              <a:ext uri="{FF2B5EF4-FFF2-40B4-BE49-F238E27FC236}">
                <a16:creationId xmlns:a16="http://schemas.microsoft.com/office/drawing/2014/main" id="{92155623-6E45-39FD-4D86-D8A002738E4F}"/>
              </a:ext>
            </a:extLst>
          </p:cNvPr>
          <p:cNvGraphicFramePr/>
          <p:nvPr>
            <p:extLst>
              <p:ext uri="{D42A27DB-BD31-4B8C-83A1-F6EECF244321}">
                <p14:modId xmlns:p14="http://schemas.microsoft.com/office/powerpoint/2010/main" val="1235225896"/>
              </p:ext>
            </p:extLst>
          </p:nvPr>
        </p:nvGraphicFramePr>
        <p:xfrm>
          <a:off x="1494741" y="1571130"/>
          <a:ext cx="9141990" cy="4562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A96003D1-FB27-97EC-7C0E-A686C05ABA9D}"/>
              </a:ext>
            </a:extLst>
          </p:cNvPr>
          <p:cNvSpPr txBox="1">
            <a:spLocks/>
          </p:cNvSpPr>
          <p:nvPr/>
        </p:nvSpPr>
        <p:spPr>
          <a:xfrm>
            <a:off x="676123" y="409363"/>
            <a:ext cx="11121135" cy="9221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GB" sz="3200" kern="1200" dirty="0">
                <a:solidFill>
                  <a:schemeClr val="tx2">
                    <a:lumMod val="60000"/>
                    <a:lumOff val="40000"/>
                  </a:schemeClr>
                </a:solidFill>
                <a:latin typeface="+mj-lt"/>
                <a:ea typeface="+mj-ea"/>
                <a:cs typeface="+mj-cs"/>
              </a:defRPr>
            </a:lvl1pPr>
          </a:lstStyle>
          <a:p>
            <a:pPr>
              <a:defRPr/>
            </a:pPr>
            <a:r>
              <a:rPr lang="en-US" sz="4700" b="1" dirty="0">
                <a:solidFill>
                  <a:srgbClr val="174088"/>
                </a:solidFill>
                <a:latin typeface="Judson" panose="02000803000000000000" pitchFamily="2" charset="0"/>
              </a:rPr>
              <a:t>Overcoming </a:t>
            </a:r>
            <a:r>
              <a:rPr lang="en-US" sz="4700" b="1">
                <a:solidFill>
                  <a:srgbClr val="174088"/>
                </a:solidFill>
                <a:latin typeface="Judson" panose="02000803000000000000" pitchFamily="2" charset="0"/>
              </a:rPr>
              <a:t>MS Program</a:t>
            </a:r>
            <a:endParaRPr lang="en-US" sz="4700" b="1" dirty="0">
              <a:solidFill>
                <a:srgbClr val="174088"/>
              </a:solidFill>
              <a:latin typeface="Judson" panose="02000803000000000000" pitchFamily="2" charset="0"/>
            </a:endParaRPr>
          </a:p>
        </p:txBody>
      </p:sp>
      <p:pic>
        <p:nvPicPr>
          <p:cNvPr id="9" name="Picture 8" descr="Logo&#10;&#10;Description automatically generated">
            <a:extLst>
              <a:ext uri="{FF2B5EF4-FFF2-40B4-BE49-F238E27FC236}">
                <a16:creationId xmlns:a16="http://schemas.microsoft.com/office/drawing/2014/main" id="{2E1BF378-9E80-4C12-3751-084B57E1F7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57052" y="202306"/>
            <a:ext cx="2366512" cy="813356"/>
          </a:xfrm>
          <a:prstGeom prst="rect">
            <a:avLst/>
          </a:prstGeom>
        </p:spPr>
      </p:pic>
    </p:spTree>
    <p:custDataLst>
      <p:tags r:id="rId1"/>
    </p:custDataLst>
    <p:extLst>
      <p:ext uri="{BB962C8B-B14F-4D97-AF65-F5344CB8AC3E}">
        <p14:creationId xmlns:p14="http://schemas.microsoft.com/office/powerpoint/2010/main" val="322077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EFBF-49DB-08D8-F54F-833F6A774395}"/>
              </a:ext>
            </a:extLst>
          </p:cNvPr>
          <p:cNvSpPr>
            <a:spLocks noGrp="1"/>
          </p:cNvSpPr>
          <p:nvPr>
            <p:ph type="title"/>
          </p:nvPr>
        </p:nvSpPr>
        <p:spPr>
          <a:xfrm>
            <a:off x="470555" y="352933"/>
            <a:ext cx="10515600" cy="1325563"/>
          </a:xfrm>
        </p:spPr>
        <p:txBody>
          <a:bodyPr/>
          <a:lstStyle/>
          <a:p>
            <a:r>
              <a:rPr lang="fr-FR" noProof="1"/>
              <a:t>Not a ‘one size fits all’</a:t>
            </a:r>
            <a:endParaRPr lang="en-GB" dirty="0"/>
          </a:p>
        </p:txBody>
      </p:sp>
      <p:sp>
        <p:nvSpPr>
          <p:cNvPr id="6" name="Text Placeholder 2">
            <a:extLst>
              <a:ext uri="{FF2B5EF4-FFF2-40B4-BE49-F238E27FC236}">
                <a16:creationId xmlns:a16="http://schemas.microsoft.com/office/drawing/2014/main" id="{CA6B1221-1CB4-A942-42B2-0490F8A0F4DE}"/>
              </a:ext>
            </a:extLst>
          </p:cNvPr>
          <p:cNvSpPr txBox="1">
            <a:spLocks/>
          </p:cNvSpPr>
          <p:nvPr/>
        </p:nvSpPr>
        <p:spPr>
          <a:xfrm>
            <a:off x="5710287" y="1763031"/>
            <a:ext cx="5183188" cy="29660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noProof="1">
                <a:solidFill>
                  <a:srgbClr val="00B0F0"/>
                </a:solidFill>
                <a:latin typeface="Red Hat Text Medium" panose="02010503040201060303"/>
              </a:rPr>
              <a:t>You already have a routine</a:t>
            </a:r>
          </a:p>
        </p:txBody>
      </p:sp>
      <p:sp>
        <p:nvSpPr>
          <p:cNvPr id="8" name="Content Placeholder 3">
            <a:extLst>
              <a:ext uri="{FF2B5EF4-FFF2-40B4-BE49-F238E27FC236}">
                <a16:creationId xmlns:a16="http://schemas.microsoft.com/office/drawing/2014/main" id="{766BD672-3E49-14B2-4F4B-E534111E471B}"/>
              </a:ext>
            </a:extLst>
          </p:cNvPr>
          <p:cNvSpPr txBox="1">
            <a:spLocks/>
          </p:cNvSpPr>
          <p:nvPr/>
        </p:nvSpPr>
        <p:spPr>
          <a:xfrm>
            <a:off x="377875" y="2152175"/>
            <a:ext cx="5332412" cy="1960245"/>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i="1" noProof="1">
                <a:solidFill>
                  <a:schemeClr val="tx1"/>
                </a:solidFill>
                <a:latin typeface="Calibri" panose="020F0502020204030204" pitchFamily="34" charset="0"/>
                <a:cs typeface="Times New Roman" panose="02020603050405020304" pitchFamily="18" charset="0"/>
              </a:rPr>
              <a:t>Start with 5 min in total and slowly build up to 30 min</a:t>
            </a:r>
          </a:p>
          <a:p>
            <a:r>
              <a:rPr lang="fr-FR" sz="2400" i="1" noProof="1">
                <a:solidFill>
                  <a:schemeClr val="tx1"/>
                </a:solidFill>
                <a:latin typeface="Calibri" panose="020F0502020204030204" pitchFamily="34" charset="0"/>
                <a:cs typeface="Times New Roman" panose="02020603050405020304" pitchFamily="18" charset="0"/>
              </a:rPr>
              <a:t>Start with 2 ‘sessions’ a week</a:t>
            </a:r>
          </a:p>
          <a:p>
            <a:r>
              <a:rPr lang="fr-FR" sz="2400" i="1" noProof="1">
                <a:solidFill>
                  <a:schemeClr val="tx1"/>
                </a:solidFill>
                <a:latin typeface="Calibri" panose="020F0502020204030204" pitchFamily="34" charset="0"/>
                <a:cs typeface="Times New Roman" panose="02020603050405020304" pitchFamily="18" charset="0"/>
              </a:rPr>
              <a:t>Focus on moving more</a:t>
            </a:r>
          </a:p>
        </p:txBody>
      </p:sp>
      <p:sp>
        <p:nvSpPr>
          <p:cNvPr id="9" name="Content Placeholder 5">
            <a:extLst>
              <a:ext uri="{FF2B5EF4-FFF2-40B4-BE49-F238E27FC236}">
                <a16:creationId xmlns:a16="http://schemas.microsoft.com/office/drawing/2014/main" id="{D5D488F2-F404-97A4-6478-6E9BCC13158F}"/>
              </a:ext>
            </a:extLst>
          </p:cNvPr>
          <p:cNvSpPr txBox="1">
            <a:spLocks/>
          </p:cNvSpPr>
          <p:nvPr/>
        </p:nvSpPr>
        <p:spPr>
          <a:xfrm>
            <a:off x="5710287" y="2139792"/>
            <a:ext cx="5183188" cy="1960245"/>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i="1" noProof="1">
                <a:solidFill>
                  <a:schemeClr val="tx1"/>
                </a:solidFill>
                <a:latin typeface="Calibri" panose="020F0502020204030204" pitchFamily="34" charset="0"/>
                <a:cs typeface="Times New Roman" panose="02020603050405020304" pitchFamily="18" charset="0"/>
              </a:rPr>
              <a:t>Build to 30 min per session</a:t>
            </a:r>
          </a:p>
          <a:p>
            <a:r>
              <a:rPr lang="fr-FR" sz="2400" i="1" noProof="1">
                <a:solidFill>
                  <a:schemeClr val="tx1"/>
                </a:solidFill>
                <a:latin typeface="Calibri" panose="020F0502020204030204" pitchFamily="34" charset="0"/>
                <a:cs typeface="Times New Roman" panose="02020603050405020304" pitchFamily="18" charset="0"/>
              </a:rPr>
              <a:t>Build up from 2 to 5 sessions per week</a:t>
            </a:r>
          </a:p>
          <a:p>
            <a:r>
              <a:rPr lang="fr-FR" sz="2400" i="1" noProof="1">
                <a:solidFill>
                  <a:schemeClr val="tx1"/>
                </a:solidFill>
                <a:latin typeface="Calibri" panose="020F0502020204030204" pitchFamily="34" charset="0"/>
                <a:cs typeface="Times New Roman" panose="02020603050405020304" pitchFamily="18" charset="0"/>
              </a:rPr>
              <a:t>Include strenghening as well as aerobics exercise</a:t>
            </a:r>
          </a:p>
          <a:p>
            <a:endParaRPr lang="fr-FR" dirty="0"/>
          </a:p>
        </p:txBody>
      </p:sp>
      <p:sp>
        <p:nvSpPr>
          <p:cNvPr id="10" name="Content Placeholder 5">
            <a:extLst>
              <a:ext uri="{FF2B5EF4-FFF2-40B4-BE49-F238E27FC236}">
                <a16:creationId xmlns:a16="http://schemas.microsoft.com/office/drawing/2014/main" id="{E18ABE11-64F7-5728-317B-EA7405377FDF}"/>
              </a:ext>
            </a:extLst>
          </p:cNvPr>
          <p:cNvSpPr txBox="1">
            <a:spLocks/>
          </p:cNvSpPr>
          <p:nvPr/>
        </p:nvSpPr>
        <p:spPr>
          <a:xfrm>
            <a:off x="3778726" y="4120993"/>
            <a:ext cx="5776754" cy="1960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accent1"/>
                </a:solidFill>
                <a:latin typeface="Red Hat Text Medium" panose="02010503040201060303" pitchFamily="2" charset="77"/>
              </a:rPr>
              <a:t>	ALWAYS </a:t>
            </a:r>
          </a:p>
          <a:p>
            <a:r>
              <a:rPr lang="fr-FR" sz="2400" i="1" noProof="1">
                <a:solidFill>
                  <a:schemeClr val="tx1"/>
                </a:solidFill>
                <a:latin typeface="+mn-lt"/>
              </a:rPr>
              <a:t>Prioritise safety</a:t>
            </a:r>
          </a:p>
          <a:p>
            <a:r>
              <a:rPr lang="fr-FR" sz="2400" i="1" noProof="1">
                <a:solidFill>
                  <a:schemeClr val="tx1"/>
                </a:solidFill>
                <a:latin typeface="+mn-lt"/>
              </a:rPr>
              <a:t>Don’t overdo it</a:t>
            </a:r>
          </a:p>
          <a:p>
            <a:r>
              <a:rPr lang="fr-FR" sz="2400" i="1" noProof="1">
                <a:solidFill>
                  <a:schemeClr val="tx1"/>
                </a:solidFill>
                <a:latin typeface="+mn-lt"/>
              </a:rPr>
              <a:t>Focus on REGULARITY &amp; PROGRESSION</a:t>
            </a:r>
          </a:p>
          <a:p>
            <a:endParaRPr lang="fr-FR" dirty="0"/>
          </a:p>
        </p:txBody>
      </p:sp>
      <p:sp>
        <p:nvSpPr>
          <p:cNvPr id="11" name="Text Placeholder 2">
            <a:extLst>
              <a:ext uri="{FF2B5EF4-FFF2-40B4-BE49-F238E27FC236}">
                <a16:creationId xmlns:a16="http://schemas.microsoft.com/office/drawing/2014/main" id="{7A38F1A3-D42E-00D3-E57C-05CCDF08CC98}"/>
              </a:ext>
            </a:extLst>
          </p:cNvPr>
          <p:cNvSpPr txBox="1">
            <a:spLocks/>
          </p:cNvSpPr>
          <p:nvPr/>
        </p:nvSpPr>
        <p:spPr>
          <a:xfrm>
            <a:off x="545167" y="1744917"/>
            <a:ext cx="5183188" cy="29660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accent6"/>
                </a:solidFill>
                <a:latin typeface="Red Hat Text" panose="02010503040201060303" pitchFamily="2" charset="77"/>
                <a:ea typeface="Red Hat Text" panose="02010503040201060303" pitchFamily="2" charset="77"/>
                <a:cs typeface="Red Hat Text" panose="02010503040201060303"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noProof="1">
                <a:solidFill>
                  <a:srgbClr val="00B0F0"/>
                </a:solidFill>
                <a:latin typeface="Red Hat Text Medium" panose="02010503040201060303"/>
              </a:rPr>
              <a:t>You’re not doing any PA</a:t>
            </a:r>
          </a:p>
        </p:txBody>
      </p:sp>
    </p:spTree>
    <p:extLst>
      <p:ext uri="{BB962C8B-B14F-4D97-AF65-F5344CB8AC3E}">
        <p14:creationId xmlns:p14="http://schemas.microsoft.com/office/powerpoint/2010/main" val="74660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057D-E077-2586-99A4-DA69A81DCEBF}"/>
              </a:ext>
            </a:extLst>
          </p:cNvPr>
          <p:cNvSpPr>
            <a:spLocks noGrp="1"/>
          </p:cNvSpPr>
          <p:nvPr>
            <p:ph type="title"/>
          </p:nvPr>
        </p:nvSpPr>
        <p:spPr/>
        <p:txBody>
          <a:bodyPr/>
          <a:lstStyle/>
          <a:p>
            <a:r>
              <a:rPr lang="pt-PT" dirty="0"/>
              <a:t>Dr Gretchen’s recommendation: 6 out of 10</a:t>
            </a:r>
            <a:endParaRPr lang="en-GB" dirty="0"/>
          </a:p>
        </p:txBody>
      </p:sp>
      <p:sp>
        <p:nvSpPr>
          <p:cNvPr id="3" name="Content Placeholder 2">
            <a:extLst>
              <a:ext uri="{FF2B5EF4-FFF2-40B4-BE49-F238E27FC236}">
                <a16:creationId xmlns:a16="http://schemas.microsoft.com/office/drawing/2014/main" id="{0A17D9DF-7CAF-E3A1-60E7-184E9FA1A245}"/>
              </a:ext>
            </a:extLst>
          </p:cNvPr>
          <p:cNvSpPr>
            <a:spLocks noGrp="1"/>
          </p:cNvSpPr>
          <p:nvPr>
            <p:ph idx="1"/>
          </p:nvPr>
        </p:nvSpPr>
        <p:spPr>
          <a:xfrm>
            <a:off x="470555" y="1825625"/>
            <a:ext cx="10515600" cy="3264536"/>
          </a:xfrm>
        </p:spPr>
        <p:txBody>
          <a:bodyPr numCol="2">
            <a:normAutofit/>
          </a:bodyPr>
          <a:lstStyle/>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Strengthening</a:t>
            </a: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Endurance</a:t>
            </a: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Stretching</a:t>
            </a: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Balance</a:t>
            </a: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Coordination</a:t>
            </a:r>
          </a:p>
          <a:p>
            <a:pPr marL="342900" indent="-342900">
              <a:buFont typeface="+mj-lt"/>
              <a:buAutoNum type="arabicPeriod"/>
            </a:pPr>
            <a:endPar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Aerobic exercise</a:t>
            </a: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Speed</a:t>
            </a: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Implementing daily movement</a:t>
            </a: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HIIT</a:t>
            </a:r>
          </a:p>
          <a:p>
            <a:pPr marL="342900" indent="-342900">
              <a:buFont typeface="+mj-lt"/>
              <a:buAutoNum type="arabicPeriod"/>
            </a:pPr>
            <a:r>
              <a:rPr lang="pt-PT" sz="2800" dirty="0">
                <a:solidFill>
                  <a:srgbClr val="002060"/>
                </a:solidFill>
                <a:latin typeface="Calibri" panose="020F0502020204030204" pitchFamily="34" charset="0"/>
                <a:ea typeface="Calibri" panose="020F0502020204030204" pitchFamily="34" charset="0"/>
                <a:cs typeface="Calibri" panose="020F0502020204030204" pitchFamily="34" charset="0"/>
              </a:rPr>
              <a:t>Classes</a:t>
            </a:r>
          </a:p>
          <a:p>
            <a:endParaRPr lang="en-GB" dirty="0"/>
          </a:p>
        </p:txBody>
      </p:sp>
      <p:sp>
        <p:nvSpPr>
          <p:cNvPr id="5" name="TextBox 4">
            <a:extLst>
              <a:ext uri="{FF2B5EF4-FFF2-40B4-BE49-F238E27FC236}">
                <a16:creationId xmlns:a16="http://schemas.microsoft.com/office/drawing/2014/main" id="{E6FD949B-D797-7A24-B193-64579876B387}"/>
              </a:ext>
            </a:extLst>
          </p:cNvPr>
          <p:cNvSpPr txBox="1"/>
          <p:nvPr/>
        </p:nvSpPr>
        <p:spPr>
          <a:xfrm>
            <a:off x="577235" y="5090161"/>
            <a:ext cx="9191605" cy="923330"/>
          </a:xfrm>
          <a:prstGeom prst="rect">
            <a:avLst/>
          </a:prstGeom>
          <a:noFill/>
        </p:spPr>
        <p:txBody>
          <a:bodyPr wrap="square" rtlCol="0">
            <a:spAutoFit/>
          </a:bodyPr>
          <a:lstStyle/>
          <a:p>
            <a:r>
              <a:rPr lang="en-US" dirty="0"/>
              <a:t>Hawley, Dr. Gretchen. The </a:t>
            </a:r>
            <a:r>
              <a:rPr lang="en-US" dirty="0" err="1"/>
              <a:t>MSing</a:t>
            </a:r>
            <a:r>
              <a:rPr lang="en-US" dirty="0"/>
              <a:t> Link: The Essential Guide to Improve Walking, Strength &amp; Balance for People with Multiple Sclerosis  </a:t>
            </a:r>
          </a:p>
          <a:p>
            <a:endParaRPr lang="en-GB" dirty="0"/>
          </a:p>
        </p:txBody>
      </p:sp>
    </p:spTree>
    <p:extLst>
      <p:ext uri="{BB962C8B-B14F-4D97-AF65-F5344CB8AC3E}">
        <p14:creationId xmlns:p14="http://schemas.microsoft.com/office/powerpoint/2010/main" val="184121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15EE-3172-CAB9-7B74-88F16EB214DB}"/>
              </a:ext>
            </a:extLst>
          </p:cNvPr>
          <p:cNvSpPr>
            <a:spLocks noGrp="1"/>
          </p:cNvSpPr>
          <p:nvPr>
            <p:ph type="title"/>
          </p:nvPr>
        </p:nvSpPr>
        <p:spPr>
          <a:xfrm>
            <a:off x="1062681" y="407773"/>
            <a:ext cx="5033319" cy="5139810"/>
          </a:xfrm>
        </p:spPr>
        <p:txBody>
          <a:bodyPr>
            <a:normAutofit/>
          </a:bodyPr>
          <a:lstStyle/>
          <a:p>
            <a:pPr algn="ctr"/>
            <a:r>
              <a:rPr lang="fr-FR" sz="3200" b="0" i="1" noProof="1">
                <a:latin typeface="+mn-lt"/>
                <a:ea typeface="Calibri" panose="020F0502020204030204" pitchFamily="34" charset="0"/>
                <a:cs typeface="Calibri" panose="020F0502020204030204" pitchFamily="34" charset="0"/>
              </a:rPr>
              <a:t>Making time for movement in your life is not a luxury, and it’s not self-indulgent. </a:t>
            </a:r>
            <a:br>
              <a:rPr lang="fr-FR" sz="3200" b="0" i="1" noProof="1">
                <a:latin typeface="+mn-lt"/>
                <a:ea typeface="Calibri" panose="020F0502020204030204" pitchFamily="34" charset="0"/>
                <a:cs typeface="Calibri" panose="020F0502020204030204" pitchFamily="34" charset="0"/>
              </a:rPr>
            </a:br>
            <a:r>
              <a:rPr lang="fr-FR" sz="3200" b="0" i="1" noProof="1">
                <a:latin typeface="+mn-lt"/>
                <a:ea typeface="Calibri" panose="020F0502020204030204" pitchFamily="34" charset="0"/>
                <a:cs typeface="Calibri" panose="020F0502020204030204" pitchFamily="34" charset="0"/>
              </a:rPr>
              <a:t>It’s a necessity.</a:t>
            </a:r>
            <a:br>
              <a:rPr lang="fr-FR" sz="4400" b="0" i="1" noProof="1">
                <a:latin typeface="+mn-lt"/>
                <a:ea typeface="Calibri" panose="020F0502020204030204" pitchFamily="34" charset="0"/>
                <a:cs typeface="Calibri" panose="020F0502020204030204" pitchFamily="34" charset="0"/>
              </a:rPr>
            </a:br>
            <a:br>
              <a:rPr lang="fr-FR" sz="3200" b="0" noProof="1">
                <a:latin typeface="+mn-lt"/>
                <a:ea typeface="Calibri" panose="020F0502020204030204" pitchFamily="34" charset="0"/>
                <a:cs typeface="Calibri" panose="020F0502020204030204" pitchFamily="34" charset="0"/>
              </a:rPr>
            </a:br>
            <a:br>
              <a:rPr lang="fr-FR" sz="2000" b="0" noProof="1">
                <a:latin typeface="+mn-lt"/>
                <a:ea typeface="Calibri" panose="020F0502020204030204" pitchFamily="34" charset="0"/>
                <a:cs typeface="Calibri" panose="020F0502020204030204" pitchFamily="34" charset="0"/>
              </a:rPr>
            </a:br>
            <a:r>
              <a:rPr lang="fr-FR" sz="2000" b="0" noProof="1">
                <a:latin typeface="+mn-lt"/>
                <a:ea typeface="Calibri" panose="020F0502020204030204" pitchFamily="34" charset="0"/>
                <a:cs typeface="Calibri" panose="020F0502020204030204" pitchFamily="34" charset="0"/>
              </a:rPr>
              <a:t>Caroline Williams, </a:t>
            </a:r>
            <a:r>
              <a:rPr lang="fr-FR" sz="2000" b="0" i="1" noProof="1">
                <a:latin typeface="+mn-lt"/>
                <a:ea typeface="Calibri" panose="020F0502020204030204" pitchFamily="34" charset="0"/>
                <a:cs typeface="Calibri" panose="020F0502020204030204" pitchFamily="34" charset="0"/>
              </a:rPr>
              <a:t>Move! The New Science of Body Over Mind</a:t>
            </a:r>
            <a:r>
              <a:rPr lang="fr-FR" sz="2000" b="0" noProof="1">
                <a:latin typeface="+mn-lt"/>
                <a:ea typeface="Calibri" panose="020F0502020204030204" pitchFamily="34" charset="0"/>
                <a:cs typeface="Calibri" panose="020F0502020204030204" pitchFamily="34" charset="0"/>
              </a:rPr>
              <a:t> </a:t>
            </a:r>
            <a:endParaRPr lang="en-GB" sz="2000" b="0" dirty="0">
              <a:latin typeface="+mn-lt"/>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9D19B2-E3A4-9FA8-82FA-53BED1EF9499}"/>
              </a:ext>
            </a:extLst>
          </p:cNvPr>
          <p:cNvSpPr>
            <a:spLocks noGrp="1"/>
          </p:cNvSpPr>
          <p:nvPr>
            <p:ph type="sldNum" sz="quarter" idx="12"/>
          </p:nvPr>
        </p:nvSpPr>
        <p:spPr/>
        <p:txBody>
          <a:bodyPr/>
          <a:lstStyle/>
          <a:p>
            <a:fld id="{4660F2B3-1879-0340-BC50-918B256154A8}" type="slidenum">
              <a:rPr lang="en-US" smtClean="0"/>
              <a:t>22</a:t>
            </a:fld>
            <a:endParaRPr lang="en-US"/>
          </a:p>
        </p:txBody>
      </p:sp>
      <p:pic>
        <p:nvPicPr>
          <p:cNvPr id="5" name="Picture 4" descr="A person dancing with music notes&#10;&#10;Description automatically generated">
            <a:extLst>
              <a:ext uri="{FF2B5EF4-FFF2-40B4-BE49-F238E27FC236}">
                <a16:creationId xmlns:a16="http://schemas.microsoft.com/office/drawing/2014/main" id="{ED101764-88C8-119E-31DD-A3684E6CEFFA}"/>
              </a:ext>
            </a:extLst>
          </p:cNvPr>
          <p:cNvPicPr>
            <a:picLocks noChangeAspect="1"/>
          </p:cNvPicPr>
          <p:nvPr/>
        </p:nvPicPr>
        <p:blipFill>
          <a:blip r:embed="rId3"/>
          <a:stretch>
            <a:fillRect/>
          </a:stretch>
        </p:blipFill>
        <p:spPr>
          <a:xfrm>
            <a:off x="7668042" y="1543894"/>
            <a:ext cx="2865504" cy="2867567"/>
          </a:xfrm>
          <a:prstGeom prst="rect">
            <a:avLst/>
          </a:prstGeom>
        </p:spPr>
      </p:pic>
    </p:spTree>
    <p:extLst>
      <p:ext uri="{BB962C8B-B14F-4D97-AF65-F5344CB8AC3E}">
        <p14:creationId xmlns:p14="http://schemas.microsoft.com/office/powerpoint/2010/main" val="3328266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344D-9197-489E-B9F8-EA7526B66549}"/>
              </a:ext>
            </a:extLst>
          </p:cNvPr>
          <p:cNvSpPr>
            <a:spLocks noGrp="1"/>
          </p:cNvSpPr>
          <p:nvPr>
            <p:ph type="title"/>
          </p:nvPr>
        </p:nvSpPr>
        <p:spPr/>
        <p:txBody>
          <a:bodyPr/>
          <a:lstStyle/>
          <a:p>
            <a:r>
              <a:rPr lang="pt-PT" dirty="0"/>
              <a:t>References </a:t>
            </a:r>
            <a:endParaRPr lang="en-GB" dirty="0"/>
          </a:p>
        </p:txBody>
      </p:sp>
      <p:sp>
        <p:nvSpPr>
          <p:cNvPr id="3" name="Content Placeholder 2">
            <a:extLst>
              <a:ext uri="{FF2B5EF4-FFF2-40B4-BE49-F238E27FC236}">
                <a16:creationId xmlns:a16="http://schemas.microsoft.com/office/drawing/2014/main" id="{414C3D4C-4DA1-198C-3294-8BC0E3D7A021}"/>
              </a:ext>
            </a:extLst>
          </p:cNvPr>
          <p:cNvSpPr>
            <a:spLocks noGrp="1"/>
          </p:cNvSpPr>
          <p:nvPr>
            <p:ph idx="1"/>
          </p:nvPr>
        </p:nvSpPr>
        <p:spPr>
          <a:xfrm>
            <a:off x="470555" y="1429385"/>
            <a:ext cx="10515600" cy="4351338"/>
          </a:xfrm>
        </p:spPr>
        <p:txBody>
          <a:bodyPr>
            <a:normAutofit fontScale="85000" lnSpcReduction="20000"/>
          </a:bodyPr>
          <a:lstStyle/>
          <a:p>
            <a:r>
              <a:rPr lang="fr-FR" sz="2000" noProof="1">
                <a:solidFill>
                  <a:srgbClr val="002060"/>
                </a:solidFill>
                <a:latin typeface="+mn-lt"/>
              </a:rPr>
              <a:t>Kelly McGonigal, </a:t>
            </a:r>
            <a:r>
              <a:rPr lang="fr-FR" sz="2000" i="1" noProof="1">
                <a:solidFill>
                  <a:srgbClr val="002060"/>
                </a:solidFill>
                <a:latin typeface="+mn-lt"/>
              </a:rPr>
              <a:t>The Joy of Movement: How exercise helps us find happiness, hope, connection, and courage </a:t>
            </a:r>
            <a:r>
              <a:rPr lang="fr-FR" sz="2000" noProof="1">
                <a:solidFill>
                  <a:srgbClr val="002060"/>
                </a:solidFill>
                <a:latin typeface="+mn-lt"/>
              </a:rPr>
              <a:t> by Kelly McGonigal</a:t>
            </a:r>
          </a:p>
          <a:p>
            <a:r>
              <a:rPr lang="en-US" sz="2000" b="0" i="0" dirty="0" err="1">
                <a:solidFill>
                  <a:srgbClr val="002060"/>
                </a:solidFill>
                <a:effectLst/>
                <a:latin typeface="+mn-lt"/>
              </a:rPr>
              <a:t>Byunghun</a:t>
            </a:r>
            <a:r>
              <a:rPr lang="en-US" sz="2000" b="0" i="0" dirty="0">
                <a:solidFill>
                  <a:srgbClr val="002060"/>
                </a:solidFill>
                <a:effectLst/>
                <a:latin typeface="+mn-lt"/>
              </a:rPr>
              <a:t> So et </a:t>
            </a:r>
            <a:r>
              <a:rPr lang="en-US" sz="2000" dirty="0">
                <a:solidFill>
                  <a:srgbClr val="002060"/>
                </a:solidFill>
                <a:latin typeface="+mn-lt"/>
              </a:rPr>
              <a:t>a</a:t>
            </a:r>
            <a:r>
              <a:rPr lang="en-US" sz="2000" b="0" i="0" dirty="0">
                <a:solidFill>
                  <a:srgbClr val="002060"/>
                </a:solidFill>
                <a:effectLst/>
                <a:latin typeface="+mn-lt"/>
              </a:rPr>
              <a:t>l, Exercise-induced myokines in health and metabolic diseases, Integrative Medicine Research, Volume 3, Issue 4, December 2014, 172-179</a:t>
            </a:r>
          </a:p>
          <a:p>
            <a:r>
              <a:rPr lang="en-US" sz="2000" b="0" dirty="0">
                <a:solidFill>
                  <a:srgbClr val="002060"/>
                </a:solidFill>
                <a:effectLst/>
                <a:latin typeface="+mn-lt"/>
                <a:ea typeface="Calibri" panose="020F0502020204030204" pitchFamily="34" charset="0"/>
                <a:cs typeface="Times New Roman" panose="02020603050405020304" pitchFamily="18" charset="0"/>
              </a:rPr>
              <a:t>Presentation by </a:t>
            </a:r>
            <a:r>
              <a:rPr lang="en-US" sz="2000" b="0" dirty="0">
                <a:solidFill>
                  <a:srgbClr val="002060"/>
                </a:solidFill>
                <a:latin typeface="+mn-lt"/>
                <a:ea typeface="Calibri" panose="020F0502020204030204" pitchFamily="34" charset="0"/>
                <a:cs typeface="Times New Roman" panose="02020603050405020304" pitchFamily="18" charset="0"/>
              </a:rPr>
              <a:t>Professor Robert Motl, Benefits, Safety and Guideline for Exercise in MS, May 22</a:t>
            </a:r>
            <a:r>
              <a:rPr lang="en-US" sz="2000" b="0" baseline="30000" dirty="0">
                <a:solidFill>
                  <a:srgbClr val="002060"/>
                </a:solidFill>
                <a:latin typeface="+mn-lt"/>
                <a:ea typeface="Calibri" panose="020F0502020204030204" pitchFamily="34" charset="0"/>
                <a:cs typeface="Times New Roman" panose="02020603050405020304" pitchFamily="18" charset="0"/>
              </a:rPr>
              <a:t>nd</a:t>
            </a:r>
            <a:r>
              <a:rPr lang="en-US" sz="2000" b="0" dirty="0">
                <a:solidFill>
                  <a:srgbClr val="002060"/>
                </a:solidFill>
                <a:latin typeface="+mn-lt"/>
                <a:ea typeface="Calibri" panose="020F0502020204030204" pitchFamily="34" charset="0"/>
                <a:cs typeface="Times New Roman" panose="02020603050405020304" pitchFamily="18" charset="0"/>
              </a:rPr>
              <a:t> 2023 on </a:t>
            </a:r>
            <a:r>
              <a:rPr lang="en-US" sz="2000" b="0" dirty="0">
                <a:solidFill>
                  <a:srgbClr val="002060"/>
                </a:solidFill>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YouTube</a:t>
            </a:r>
            <a:endParaRPr lang="en-US" sz="2000" b="0" i="0" dirty="0">
              <a:solidFill>
                <a:srgbClr val="002060"/>
              </a:solidFill>
              <a:effectLst/>
              <a:latin typeface="+mn-lt"/>
            </a:endParaRPr>
          </a:p>
          <a:p>
            <a:r>
              <a:rPr lang="fr-FR" sz="2000" b="0" noProof="1">
                <a:solidFill>
                  <a:srgbClr val="002060"/>
                </a:solidFill>
                <a:latin typeface="+mn-lt"/>
                <a:ea typeface="Calibri" panose="020F0502020204030204" pitchFamily="34" charset="0"/>
                <a:cs typeface="Calibri" panose="020F0502020204030204" pitchFamily="34" charset="0"/>
              </a:rPr>
              <a:t>Caroline Williams, </a:t>
            </a:r>
            <a:r>
              <a:rPr lang="fr-FR" sz="2000" b="0" i="1" noProof="1">
                <a:solidFill>
                  <a:srgbClr val="002060"/>
                </a:solidFill>
                <a:latin typeface="+mn-lt"/>
                <a:ea typeface="Calibri" panose="020F0502020204030204" pitchFamily="34" charset="0"/>
                <a:cs typeface="Calibri" panose="020F0502020204030204" pitchFamily="34" charset="0"/>
              </a:rPr>
              <a:t>Move! The New Science of Bodye Over Mind</a:t>
            </a:r>
          </a:p>
          <a:p>
            <a:r>
              <a:rPr lang="en-GB" sz="2000" dirty="0">
                <a:solidFill>
                  <a:srgbClr val="002060"/>
                </a:solidFill>
                <a:latin typeface="+mn-lt"/>
              </a:rPr>
              <a:t>Rai Mamta &amp; </a:t>
            </a:r>
            <a:r>
              <a:rPr lang="en-GB" sz="2000" dirty="0" err="1">
                <a:solidFill>
                  <a:srgbClr val="002060"/>
                </a:solidFill>
                <a:latin typeface="+mn-lt"/>
              </a:rPr>
              <a:t>Demontis</a:t>
            </a:r>
            <a:r>
              <a:rPr lang="en-GB" sz="2000" dirty="0">
                <a:solidFill>
                  <a:srgbClr val="002060"/>
                </a:solidFill>
                <a:latin typeface="+mn-lt"/>
              </a:rPr>
              <a:t> Fabio,  </a:t>
            </a:r>
            <a:r>
              <a:rPr lang="en-US" sz="2000" dirty="0">
                <a:solidFill>
                  <a:srgbClr val="002060"/>
                </a:solidFill>
                <a:latin typeface="+mn-lt"/>
              </a:rPr>
              <a:t>Muscle-to-Brain Signaling Via Myokines and </a:t>
            </a:r>
            <a:r>
              <a:rPr lang="en-US" sz="2000" dirty="0" err="1">
                <a:solidFill>
                  <a:srgbClr val="002060"/>
                </a:solidFill>
                <a:latin typeface="+mn-lt"/>
              </a:rPr>
              <a:t>Myometabolites</a:t>
            </a:r>
            <a:r>
              <a:rPr lang="en-US" sz="2000" dirty="0">
                <a:solidFill>
                  <a:srgbClr val="002060"/>
                </a:solidFill>
                <a:latin typeface="+mn-lt"/>
              </a:rPr>
              <a:t> in Brain Plasticity</a:t>
            </a:r>
            <a:r>
              <a:rPr lang="en-GB" sz="2000" b="0" i="0" dirty="0">
                <a:solidFill>
                  <a:srgbClr val="002060"/>
                </a:solidFill>
                <a:effectLst/>
                <a:latin typeface="+mn-lt"/>
              </a:rPr>
              <a:t>, vol. 8, no. 1, pp. 43-63, 2022</a:t>
            </a:r>
          </a:p>
          <a:p>
            <a:r>
              <a:rPr lang="en-US" sz="2000" dirty="0" err="1">
                <a:solidFill>
                  <a:srgbClr val="002060"/>
                </a:solidFill>
                <a:latin typeface="+mn-lt"/>
              </a:rPr>
              <a:t>Beate</a:t>
            </a:r>
            <a:r>
              <a:rPr lang="en-US" sz="2000" dirty="0">
                <a:solidFill>
                  <a:srgbClr val="002060"/>
                </a:solidFill>
                <a:latin typeface="+mn-lt"/>
              </a:rPr>
              <a:t> E M </a:t>
            </a:r>
            <a:r>
              <a:rPr lang="en-US" sz="2000" dirty="0" err="1">
                <a:solidFill>
                  <a:srgbClr val="002060"/>
                </a:solidFill>
                <a:latin typeface="+mn-lt"/>
              </a:rPr>
              <a:t>Zunner</a:t>
            </a:r>
            <a:r>
              <a:rPr lang="en-US" sz="2000" dirty="0">
                <a:solidFill>
                  <a:srgbClr val="002060"/>
                </a:solidFill>
                <a:latin typeface="+mn-lt"/>
              </a:rPr>
              <a:t>, Myokines and Resistance Training: A Narrative Review, International Journal of Molecular Sciences, </a:t>
            </a:r>
            <a:r>
              <a:rPr lang="en-GB" sz="2000" dirty="0">
                <a:solidFill>
                  <a:srgbClr val="002060"/>
                </a:solidFill>
                <a:latin typeface="+mn-lt"/>
              </a:rPr>
              <a:t>2022 Apr; 23(7): 3501.</a:t>
            </a:r>
          </a:p>
          <a:p>
            <a:r>
              <a:rPr lang="en-US" sz="2000" b="0" i="0" dirty="0">
                <a:solidFill>
                  <a:srgbClr val="002060"/>
                </a:solidFill>
                <a:effectLst/>
                <a:latin typeface="+mn-lt"/>
                <a:ea typeface="Calibri" panose="020F0502020204030204" pitchFamily="34" charset="0"/>
                <a:cs typeface="Calibri" panose="020F0502020204030204" pitchFamily="34" charset="0"/>
              </a:rPr>
              <a:t>Professor </a:t>
            </a:r>
            <a:r>
              <a:rPr lang="en-US" sz="2000" b="0" i="0" dirty="0" err="1">
                <a:solidFill>
                  <a:srgbClr val="002060"/>
                </a:solidFill>
                <a:effectLst/>
                <a:latin typeface="+mn-lt"/>
                <a:ea typeface="Calibri" panose="020F0502020204030204" pitchFamily="34" charset="0"/>
                <a:cs typeface="Calibri" panose="020F0502020204030204" pitchFamily="34" charset="0"/>
              </a:rPr>
              <a:t>Ulrik</a:t>
            </a:r>
            <a:r>
              <a:rPr lang="en-US" sz="2000" b="0" i="0" dirty="0">
                <a:solidFill>
                  <a:srgbClr val="002060"/>
                </a:solidFill>
                <a:effectLst/>
                <a:latin typeface="+mn-lt"/>
                <a:ea typeface="Calibri" panose="020F0502020204030204" pitchFamily="34" charset="0"/>
                <a:cs typeface="Calibri" panose="020F0502020204030204" pitchFamily="34" charset="0"/>
              </a:rPr>
              <a:t> </a:t>
            </a:r>
            <a:r>
              <a:rPr lang="en-US" sz="2000" b="0" i="0" dirty="0" err="1">
                <a:solidFill>
                  <a:srgbClr val="002060"/>
                </a:solidFill>
                <a:effectLst/>
                <a:latin typeface="+mn-lt"/>
                <a:ea typeface="Calibri" panose="020F0502020204030204" pitchFamily="34" charset="0"/>
                <a:cs typeface="Calibri" panose="020F0502020204030204" pitchFamily="34" charset="0"/>
              </a:rPr>
              <a:t>Dalgas</a:t>
            </a:r>
            <a:r>
              <a:rPr lang="en-US" sz="2000" b="0" i="0" dirty="0">
                <a:solidFill>
                  <a:srgbClr val="002060"/>
                </a:solidFill>
                <a:effectLst/>
                <a:latin typeface="+mn-lt"/>
                <a:ea typeface="Calibri" panose="020F0502020204030204" pitchFamily="34" charset="0"/>
                <a:cs typeface="Calibri" panose="020F0502020204030204" pitchFamily="34" charset="0"/>
              </a:rPr>
              <a:t>, Exercise as Medicine in Multiple Sclerosis—Time for a Paradigm Shift, Current Neurology and Neuroscience Reports (2019) </a:t>
            </a:r>
          </a:p>
          <a:p>
            <a:r>
              <a:rPr lang="en-US" sz="2000" dirty="0">
                <a:solidFill>
                  <a:srgbClr val="002060"/>
                </a:solidFill>
                <a:latin typeface="+mn-lt"/>
              </a:rPr>
              <a:t>Hawley, Dr. Gretchen. The </a:t>
            </a:r>
            <a:r>
              <a:rPr lang="en-US" sz="2000" dirty="0" err="1">
                <a:solidFill>
                  <a:srgbClr val="002060"/>
                </a:solidFill>
                <a:latin typeface="+mn-lt"/>
              </a:rPr>
              <a:t>MSing</a:t>
            </a:r>
            <a:r>
              <a:rPr lang="en-US" sz="2000" dirty="0">
                <a:solidFill>
                  <a:srgbClr val="002060"/>
                </a:solidFill>
                <a:latin typeface="+mn-lt"/>
              </a:rPr>
              <a:t> Link: The Essential Guide to Improve Walking, Strength &amp; Balance for People with Multiple Sclerosis </a:t>
            </a:r>
          </a:p>
          <a:p>
            <a:r>
              <a:rPr lang="en-US" sz="2000" dirty="0">
                <a:solidFill>
                  <a:srgbClr val="002060"/>
                </a:solidFill>
                <a:latin typeface="+mn-lt"/>
              </a:rPr>
              <a:t>Kalb, R. et al, Exercise and lifestyle physical activity recommendations for people with multiple sclerosis throughout the disease course, Multiple Sclerosis Journal, 2022 vol.26(12), 1459-1469.</a:t>
            </a:r>
          </a:p>
          <a:p>
            <a:endParaRPr lang="en-US" dirty="0"/>
          </a:p>
          <a:p>
            <a:endParaRPr lang="en-US" dirty="0"/>
          </a:p>
          <a:p>
            <a:endParaRPr lang="en-US" b="0" i="0" dirty="0">
              <a:effectLst/>
              <a:latin typeface="ElsevierSans"/>
            </a:endParaRPr>
          </a:p>
          <a:p>
            <a:endParaRPr lang="en-GB" dirty="0">
              <a:hlinkClick r:id="rId4"/>
            </a:endParaRPr>
          </a:p>
          <a:p>
            <a:endParaRPr lang="en-GB" dirty="0"/>
          </a:p>
        </p:txBody>
      </p:sp>
    </p:spTree>
    <p:extLst>
      <p:ext uri="{BB962C8B-B14F-4D97-AF65-F5344CB8AC3E}">
        <p14:creationId xmlns:p14="http://schemas.microsoft.com/office/powerpoint/2010/main" val="385777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A558F3-013F-18C0-30CD-A7BBE8A8257D}"/>
              </a:ext>
            </a:extLst>
          </p:cNvPr>
          <p:cNvSpPr>
            <a:spLocks noGrp="1"/>
          </p:cNvSpPr>
          <p:nvPr>
            <p:ph type="ctrTitle"/>
          </p:nvPr>
        </p:nvSpPr>
        <p:spPr/>
        <p:txBody>
          <a:bodyPr/>
          <a:lstStyle/>
          <a:p>
            <a:r>
              <a:rPr lang="en-US" dirty="0"/>
              <a:t>Thank You!</a:t>
            </a:r>
          </a:p>
        </p:txBody>
      </p:sp>
      <p:sp>
        <p:nvSpPr>
          <p:cNvPr id="10" name="Title 1">
            <a:extLst>
              <a:ext uri="{FF2B5EF4-FFF2-40B4-BE49-F238E27FC236}">
                <a16:creationId xmlns:a16="http://schemas.microsoft.com/office/drawing/2014/main" id="{4FBBBDFA-FB79-F9D1-FBE8-95AE3BB74AC1}"/>
              </a:ext>
            </a:extLst>
          </p:cNvPr>
          <p:cNvSpPr txBox="1">
            <a:spLocks/>
          </p:cNvSpPr>
          <p:nvPr/>
        </p:nvSpPr>
        <p:spPr>
          <a:xfrm>
            <a:off x="3902371" y="6159687"/>
            <a:ext cx="1756129" cy="449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tx1"/>
                </a:solidFill>
                <a:latin typeface="Judson" panose="02000603000000000000" pitchFamily="2" charset="0"/>
                <a:ea typeface="+mj-ea"/>
                <a:cs typeface="+mj-cs"/>
              </a:defRPr>
            </a:lvl1pPr>
          </a:lstStyle>
          <a:p>
            <a:r>
              <a:rPr lang="en-GB" sz="1400" b="0" i="0" dirty="0" err="1">
                <a:latin typeface="Judson" panose="02000803000000000000" pitchFamily="2" charset="0"/>
                <a:ea typeface="Red Hat Text Medium" panose="02010303040201060303" pitchFamily="2" charset="0"/>
                <a:cs typeface="Red Hat Text Medium" panose="02010303040201060303" pitchFamily="2" charset="0"/>
              </a:rPr>
              <a:t>overcomingms.org</a:t>
            </a:r>
            <a:endParaRPr lang="en-US" sz="1400" b="0" i="0" dirty="0">
              <a:latin typeface="Judson" panose="02000803000000000000" pitchFamily="2" charset="0"/>
              <a:ea typeface="Red Hat Text Medium" panose="02010303040201060303" pitchFamily="2" charset="0"/>
              <a:cs typeface="Red Hat Text Medium" panose="02010303040201060303" pitchFamily="2" charset="0"/>
            </a:endParaRPr>
          </a:p>
        </p:txBody>
      </p:sp>
    </p:spTree>
    <p:extLst>
      <p:ext uri="{BB962C8B-B14F-4D97-AF65-F5344CB8AC3E}">
        <p14:creationId xmlns:p14="http://schemas.microsoft.com/office/powerpoint/2010/main" val="383175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63F2-2BBC-A37B-E2F9-8F85F5C1C059}"/>
              </a:ext>
            </a:extLst>
          </p:cNvPr>
          <p:cNvSpPr>
            <a:spLocks noGrp="1"/>
          </p:cNvSpPr>
          <p:nvPr>
            <p:ph type="title"/>
          </p:nvPr>
        </p:nvSpPr>
        <p:spPr/>
        <p:txBody>
          <a:bodyPr/>
          <a:lstStyle/>
          <a:p>
            <a:r>
              <a:rPr lang="fr-FR" dirty="0" err="1">
                <a:solidFill>
                  <a:srgbClr val="002060"/>
                </a:solidFill>
              </a:rPr>
              <a:t>Overview</a:t>
            </a:r>
            <a:endParaRPr lang="fr-FR" dirty="0">
              <a:solidFill>
                <a:srgbClr val="002060"/>
              </a:solidFill>
            </a:endParaRPr>
          </a:p>
        </p:txBody>
      </p:sp>
      <p:sp>
        <p:nvSpPr>
          <p:cNvPr id="3" name="Slide Number Placeholder 2">
            <a:extLst>
              <a:ext uri="{FF2B5EF4-FFF2-40B4-BE49-F238E27FC236}">
                <a16:creationId xmlns:a16="http://schemas.microsoft.com/office/drawing/2014/main" id="{AD69F83E-ABC0-DA49-41E4-04E9D24117D9}"/>
              </a:ext>
            </a:extLst>
          </p:cNvPr>
          <p:cNvSpPr>
            <a:spLocks noGrp="1"/>
          </p:cNvSpPr>
          <p:nvPr>
            <p:ph type="sldNum" sz="quarter" idx="12"/>
          </p:nvPr>
        </p:nvSpPr>
        <p:spPr/>
        <p:txBody>
          <a:bodyPr/>
          <a:lstStyle/>
          <a:p>
            <a:fld id="{4660F2B3-1879-0340-BC50-918B256154A8}" type="slidenum">
              <a:rPr lang="en-US" smtClean="0"/>
              <a:t>3</a:t>
            </a:fld>
            <a:endParaRPr lang="en-US"/>
          </a:p>
        </p:txBody>
      </p:sp>
      <p:sp>
        <p:nvSpPr>
          <p:cNvPr id="5" name="TextBox 4">
            <a:extLst>
              <a:ext uri="{FF2B5EF4-FFF2-40B4-BE49-F238E27FC236}">
                <a16:creationId xmlns:a16="http://schemas.microsoft.com/office/drawing/2014/main" id="{EE15B9B0-CBD2-E1B6-98A1-F5520EC8DFF3}"/>
              </a:ext>
            </a:extLst>
          </p:cNvPr>
          <p:cNvSpPr txBox="1"/>
          <p:nvPr/>
        </p:nvSpPr>
        <p:spPr>
          <a:xfrm>
            <a:off x="898634" y="1690688"/>
            <a:ext cx="8550166" cy="5170646"/>
          </a:xfrm>
          <a:prstGeom prst="rect">
            <a:avLst/>
          </a:prstGeom>
          <a:noFill/>
        </p:spPr>
        <p:txBody>
          <a:bodyPr wrap="square">
            <a:spAutoFit/>
          </a:bodyPr>
          <a:lstStyle/>
          <a:p>
            <a:pPr marL="342900" indent="-342900">
              <a:buAutoNum type="arabicPeriod"/>
            </a:pPr>
            <a:r>
              <a:rPr lang="fr-FR" sz="2400" noProof="1"/>
              <a:t>General Benefits of Physical Activity</a:t>
            </a:r>
          </a:p>
          <a:p>
            <a:pPr marL="342900" indent="-342900">
              <a:buAutoNum type="arabicPeriod"/>
            </a:pPr>
            <a:endParaRPr lang="fr-FR" sz="2400" noProof="1"/>
          </a:p>
          <a:p>
            <a:pPr marL="342900" indent="-342900">
              <a:buAutoNum type="arabicPeriod"/>
            </a:pPr>
            <a:r>
              <a:rPr lang="fr-FR" sz="2400" noProof="1"/>
              <a:t>Physical Activity and Brain Health</a:t>
            </a:r>
          </a:p>
          <a:p>
            <a:pPr marL="342900" indent="-342900">
              <a:buFontTx/>
              <a:buAutoNum type="arabicPeriod"/>
            </a:pPr>
            <a:endParaRPr lang="fr-FR" sz="2400" noProof="1"/>
          </a:p>
          <a:p>
            <a:pPr marL="342900" indent="-342900">
              <a:buFontTx/>
              <a:buAutoNum type="arabicPeriod"/>
            </a:pPr>
            <a:r>
              <a:rPr lang="fr-FR" sz="2400" noProof="1"/>
              <a:t>Recommendations</a:t>
            </a:r>
          </a:p>
          <a:p>
            <a:pPr marL="342900" indent="-342900">
              <a:buFontTx/>
              <a:buAutoNum type="arabicPeriod"/>
            </a:pPr>
            <a:endParaRPr lang="fr-FR" sz="2400" noProof="1"/>
          </a:p>
          <a:p>
            <a:r>
              <a:rPr lang="fr-FR" sz="2400" noProof="1"/>
              <a:t>4.  Lyndsey’s story</a:t>
            </a:r>
            <a:br>
              <a:rPr lang="fr-FR" sz="2400" noProof="1"/>
            </a:br>
            <a:endParaRPr lang="fr-FR" sz="2400" noProof="1"/>
          </a:p>
          <a:p>
            <a:r>
              <a:rPr lang="fr-FR" sz="2400" noProof="1"/>
              <a:t>5.  Stretch Break</a:t>
            </a:r>
          </a:p>
          <a:p>
            <a:pPr marL="342900" indent="-342900">
              <a:buAutoNum type="arabicPeriod"/>
            </a:pPr>
            <a:endParaRPr lang="fr-FR" sz="2400" noProof="1"/>
          </a:p>
          <a:p>
            <a:r>
              <a:rPr lang="fr-FR" sz="2400" noProof="1"/>
              <a:t>6.  Q&amp;A</a:t>
            </a:r>
            <a:br>
              <a:rPr lang="fr-FR" sz="2400" noProof="1"/>
            </a:br>
            <a:endParaRPr lang="fr-FR" sz="2400" noProof="1"/>
          </a:p>
          <a:p>
            <a:pPr marL="342900" indent="-342900">
              <a:buAutoNum type="arabicPeriod"/>
            </a:pPr>
            <a:endParaRPr lang="fr-FR" sz="2400" noProof="1"/>
          </a:p>
          <a:p>
            <a:pPr marL="342900" indent="-342900">
              <a:buAutoNum type="arabicPeriod"/>
            </a:pPr>
            <a:endParaRPr lang="fr-FR" sz="1800" noProof="1"/>
          </a:p>
        </p:txBody>
      </p:sp>
    </p:spTree>
    <p:extLst>
      <p:ext uri="{BB962C8B-B14F-4D97-AF65-F5344CB8AC3E}">
        <p14:creationId xmlns:p14="http://schemas.microsoft.com/office/powerpoint/2010/main" val="397646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263653-78F3-FC4B-94D8-C4FA39A58BA1}"/>
              </a:ext>
            </a:extLst>
          </p:cNvPr>
          <p:cNvSpPr txBox="1"/>
          <p:nvPr/>
        </p:nvSpPr>
        <p:spPr>
          <a:xfrm>
            <a:off x="385712" y="955343"/>
            <a:ext cx="7297978" cy="5221620"/>
          </a:xfrm>
          <a:prstGeom prst="rect">
            <a:avLst/>
          </a:prstGeom>
        </p:spPr>
        <p:txBody>
          <a:bodyPr vert="horz" lIns="91440" tIns="45720" rIns="91440" bIns="45720" rtlCol="0">
            <a:normAutofit/>
          </a:bodyPr>
          <a:lstStyle/>
          <a:p>
            <a:pPr>
              <a:lnSpc>
                <a:spcPct val="90000"/>
              </a:lnSpc>
              <a:spcAft>
                <a:spcPts val="600"/>
              </a:spcAft>
              <a:buClr>
                <a:schemeClr val="accent1"/>
              </a:buClr>
            </a:pPr>
            <a:r>
              <a:rPr lang="fr-FR" sz="3200" i="1" noProof="1">
                <a:latin typeface="Red Hat Text" panose="02010503040201060303" pitchFamily="2" charset="77"/>
              </a:rPr>
              <a:t>Physical activity influences many brain chemicals, including those that give you energy, alleviate worry and help you bond with others. It reduces inflammation in the brain (…) </a:t>
            </a:r>
            <a:br>
              <a:rPr lang="fr-FR" sz="3200" i="1" noProof="1">
                <a:latin typeface="Red Hat Text" panose="02010503040201060303" pitchFamily="2" charset="77"/>
              </a:rPr>
            </a:br>
            <a:r>
              <a:rPr lang="fr-FR" sz="3200" i="1" noProof="1">
                <a:latin typeface="Red Hat Text" panose="02010503040201060303" pitchFamily="2" charset="77"/>
              </a:rPr>
              <a:t>The mind-altering effects of exercise are even embedded in your musculature.</a:t>
            </a:r>
          </a:p>
          <a:p>
            <a:pPr>
              <a:lnSpc>
                <a:spcPct val="90000"/>
              </a:lnSpc>
              <a:spcAft>
                <a:spcPts val="600"/>
              </a:spcAft>
              <a:buClr>
                <a:schemeClr val="accent1"/>
              </a:buClr>
            </a:pPr>
            <a:endParaRPr lang="fr-FR" noProof="1">
              <a:solidFill>
                <a:schemeClr val="accent6"/>
              </a:solidFill>
              <a:latin typeface="Red Hat Text" panose="02010503040201060303" pitchFamily="2" charset="77"/>
            </a:endParaRPr>
          </a:p>
          <a:p>
            <a:pPr>
              <a:lnSpc>
                <a:spcPct val="90000"/>
              </a:lnSpc>
              <a:spcAft>
                <a:spcPts val="600"/>
              </a:spcAft>
              <a:buClr>
                <a:schemeClr val="accent1"/>
              </a:buClr>
            </a:pPr>
            <a:endParaRPr lang="fr-FR" noProof="1">
              <a:solidFill>
                <a:schemeClr val="accent6"/>
              </a:solidFill>
              <a:latin typeface="Red Hat Text" panose="02010503040201060303" pitchFamily="2" charset="77"/>
            </a:endParaRPr>
          </a:p>
          <a:p>
            <a:pPr>
              <a:lnSpc>
                <a:spcPct val="90000"/>
              </a:lnSpc>
              <a:spcAft>
                <a:spcPts val="600"/>
              </a:spcAft>
              <a:buClr>
                <a:schemeClr val="accent1"/>
              </a:buClr>
            </a:pPr>
            <a:r>
              <a:rPr lang="fr-FR" noProof="1">
                <a:latin typeface="Red Hat Text" panose="02010503040201060303" pitchFamily="2" charset="77"/>
              </a:rPr>
              <a:t>Kelly McGonigal , The Joy of Movement: How exercise helps us find happiness, hope, connection, and courage  </a:t>
            </a:r>
          </a:p>
          <a:p>
            <a:pPr indent="-228600">
              <a:lnSpc>
                <a:spcPct val="90000"/>
              </a:lnSpc>
              <a:spcAft>
                <a:spcPts val="600"/>
              </a:spcAft>
              <a:buClr>
                <a:schemeClr val="accent1"/>
              </a:buClr>
              <a:buFont typeface="Arial" panose="020B0604020202020204" pitchFamily="34" charset="0"/>
              <a:buChar char="•"/>
            </a:pPr>
            <a:endParaRPr lang="fr-FR" dirty="0">
              <a:solidFill>
                <a:schemeClr val="accent6"/>
              </a:solidFill>
              <a:latin typeface="Red Hat Text" panose="02010503040201060303" pitchFamily="2" charset="77"/>
            </a:endParaRPr>
          </a:p>
        </p:txBody>
      </p:sp>
      <p:pic>
        <p:nvPicPr>
          <p:cNvPr id="6" name="Picture 5" descr="A person with her arms raised&#10;&#10;Description automatically generated">
            <a:extLst>
              <a:ext uri="{FF2B5EF4-FFF2-40B4-BE49-F238E27FC236}">
                <a16:creationId xmlns:a16="http://schemas.microsoft.com/office/drawing/2014/main" id="{99073338-1CAD-EB6C-6D1C-8C78E9901713}"/>
              </a:ext>
            </a:extLst>
          </p:cNvPr>
          <p:cNvPicPr>
            <a:picLocks noChangeAspect="1"/>
          </p:cNvPicPr>
          <p:nvPr/>
        </p:nvPicPr>
        <p:blipFill>
          <a:blip r:embed="rId3"/>
          <a:stretch>
            <a:fillRect/>
          </a:stretch>
        </p:blipFill>
        <p:spPr>
          <a:xfrm>
            <a:off x="8155011" y="1272605"/>
            <a:ext cx="3174456" cy="3174456"/>
          </a:xfrm>
          <a:prstGeom prst="rect">
            <a:avLst/>
          </a:prstGeom>
          <a:noFill/>
        </p:spPr>
      </p:pic>
      <p:sp>
        <p:nvSpPr>
          <p:cNvPr id="3" name="Slide Number Placeholder 2">
            <a:extLst>
              <a:ext uri="{FF2B5EF4-FFF2-40B4-BE49-F238E27FC236}">
                <a16:creationId xmlns:a16="http://schemas.microsoft.com/office/drawing/2014/main" id="{F68EFD30-8EEA-0566-FB5B-F27520B4C28C}"/>
              </a:ext>
            </a:extLst>
          </p:cNvPr>
          <p:cNvSpPr>
            <a:spLocks noGrp="1"/>
          </p:cNvSpPr>
          <p:nvPr>
            <p:ph type="sldNum" sz="quarter" idx="12"/>
          </p:nvPr>
        </p:nvSpPr>
        <p:spPr>
          <a:xfrm>
            <a:off x="6357594" y="6356350"/>
            <a:ext cx="2743200" cy="365125"/>
          </a:xfrm>
        </p:spPr>
        <p:txBody>
          <a:bodyPr vert="horz" lIns="91440" tIns="45720" rIns="91440" bIns="45720" rtlCol="0" anchor="ctr">
            <a:normAutofit/>
          </a:bodyPr>
          <a:lstStyle/>
          <a:p>
            <a:pPr>
              <a:spcAft>
                <a:spcPts val="600"/>
              </a:spcAft>
            </a:pPr>
            <a:fld id="{4660F2B3-1879-0340-BC50-918B256154A8}" type="slidenum">
              <a:rPr lang="en-US" smtClean="0"/>
              <a:pPr>
                <a:spcAft>
                  <a:spcPts val="600"/>
                </a:spcAft>
              </a:pPr>
              <a:t>4</a:t>
            </a:fld>
            <a:endParaRPr lang="en-US"/>
          </a:p>
        </p:txBody>
      </p:sp>
    </p:spTree>
    <p:extLst>
      <p:ext uri="{BB962C8B-B14F-4D97-AF65-F5344CB8AC3E}">
        <p14:creationId xmlns:p14="http://schemas.microsoft.com/office/powerpoint/2010/main" val="155932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8F28-7B0F-FFA1-2E65-3409EE98A951}"/>
              </a:ext>
            </a:extLst>
          </p:cNvPr>
          <p:cNvSpPr>
            <a:spLocks noGrp="1"/>
          </p:cNvSpPr>
          <p:nvPr>
            <p:ph type="title"/>
          </p:nvPr>
        </p:nvSpPr>
        <p:spPr>
          <a:xfrm>
            <a:off x="385713" y="365125"/>
            <a:ext cx="10515600" cy="1325563"/>
          </a:xfrm>
        </p:spPr>
        <p:txBody>
          <a:bodyPr anchor="ctr">
            <a:normAutofit/>
          </a:bodyPr>
          <a:lstStyle/>
          <a:p>
            <a:r>
              <a:rPr lang="pt-PT" dirty="0"/>
              <a:t>How our body works</a:t>
            </a:r>
            <a:endParaRPr lang="en-GB" dirty="0"/>
          </a:p>
        </p:txBody>
      </p:sp>
      <p:sp>
        <p:nvSpPr>
          <p:cNvPr id="3" name="Content Placeholder 2">
            <a:extLst>
              <a:ext uri="{FF2B5EF4-FFF2-40B4-BE49-F238E27FC236}">
                <a16:creationId xmlns:a16="http://schemas.microsoft.com/office/drawing/2014/main" id="{B656887A-6180-23AD-39E1-F8C8A4E63E1F}"/>
              </a:ext>
            </a:extLst>
          </p:cNvPr>
          <p:cNvSpPr>
            <a:spLocks noGrp="1"/>
          </p:cNvSpPr>
          <p:nvPr>
            <p:ph sz="half" idx="1"/>
          </p:nvPr>
        </p:nvSpPr>
        <p:spPr>
          <a:xfrm>
            <a:off x="385713" y="1825625"/>
            <a:ext cx="5181600" cy="4351338"/>
          </a:xfrm>
        </p:spPr>
        <p:txBody>
          <a:bodyPr>
            <a:normAutofit/>
          </a:bodyPr>
          <a:lstStyle/>
          <a:p>
            <a:r>
              <a:rPr lang="en-GB"/>
              <a:t>Homeostasis: the constant tweaking to keep us safe.</a:t>
            </a:r>
          </a:p>
          <a:p>
            <a:pPr marL="0" indent="0">
              <a:buNone/>
            </a:pPr>
            <a:endParaRPr lang="en-GB"/>
          </a:p>
          <a:p>
            <a:r>
              <a:rPr lang="en-GB"/>
              <a:t>Different systems manage their own business, but homeostasis also requires a lot of communication between systems.</a:t>
            </a:r>
          </a:p>
          <a:p>
            <a:endParaRPr lang="en-GB"/>
          </a:p>
          <a:p>
            <a:r>
              <a:rPr lang="en-GB"/>
              <a:t>Brain is the facilitator.</a:t>
            </a:r>
          </a:p>
          <a:p>
            <a:endParaRPr lang="en-GB" dirty="0"/>
          </a:p>
        </p:txBody>
      </p:sp>
      <p:sp>
        <p:nvSpPr>
          <p:cNvPr id="10" name="Slide Number Placeholder 4">
            <a:extLst>
              <a:ext uri="{FF2B5EF4-FFF2-40B4-BE49-F238E27FC236}">
                <a16:creationId xmlns:a16="http://schemas.microsoft.com/office/drawing/2014/main" id="{2F4B9CD9-E252-4B11-2E19-3665C2BD93A6}"/>
              </a:ext>
            </a:extLst>
          </p:cNvPr>
          <p:cNvSpPr>
            <a:spLocks noGrp="1"/>
          </p:cNvSpPr>
          <p:nvPr>
            <p:ph type="sldNum" sz="quarter" idx="12"/>
          </p:nvPr>
        </p:nvSpPr>
        <p:spPr>
          <a:xfrm>
            <a:off x="6357594" y="6356350"/>
            <a:ext cx="2743200" cy="365125"/>
          </a:xfrm>
        </p:spPr>
        <p:txBody>
          <a:bodyPr anchor="ctr">
            <a:normAutofit/>
          </a:bodyPr>
          <a:lstStyle/>
          <a:p>
            <a:pPr>
              <a:spcAft>
                <a:spcPts val="600"/>
              </a:spcAft>
            </a:pPr>
            <a:fld id="{4660F2B3-1879-0340-BC50-918B256154A8}" type="slidenum">
              <a:rPr lang="en-US" smtClean="0"/>
              <a:pPr>
                <a:spcAft>
                  <a:spcPts val="600"/>
                </a:spcAft>
              </a:pPr>
              <a:t>5</a:t>
            </a:fld>
            <a:endParaRPr lang="en-US"/>
          </a:p>
        </p:txBody>
      </p:sp>
      <p:pic>
        <p:nvPicPr>
          <p:cNvPr id="5" name="Picture 4" descr="A diagram of human body&#10;&#10;Description automatically generated">
            <a:extLst>
              <a:ext uri="{FF2B5EF4-FFF2-40B4-BE49-F238E27FC236}">
                <a16:creationId xmlns:a16="http://schemas.microsoft.com/office/drawing/2014/main" id="{25EC8F1A-17E0-8E20-62C5-061D8D02336B}"/>
              </a:ext>
            </a:extLst>
          </p:cNvPr>
          <p:cNvPicPr>
            <a:picLocks noChangeAspect="1"/>
          </p:cNvPicPr>
          <p:nvPr/>
        </p:nvPicPr>
        <p:blipFill>
          <a:blip r:embed="rId3"/>
          <a:stretch>
            <a:fillRect/>
          </a:stretch>
        </p:blipFill>
        <p:spPr>
          <a:xfrm>
            <a:off x="5760924" y="1825625"/>
            <a:ext cx="6029453" cy="3132184"/>
          </a:xfrm>
          <a:prstGeom prst="rect">
            <a:avLst/>
          </a:prstGeom>
        </p:spPr>
      </p:pic>
    </p:spTree>
    <p:extLst>
      <p:ext uri="{BB962C8B-B14F-4D97-AF65-F5344CB8AC3E}">
        <p14:creationId xmlns:p14="http://schemas.microsoft.com/office/powerpoint/2010/main" val="39164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378A-C979-C303-87FC-924CACBFCDE4}"/>
              </a:ext>
            </a:extLst>
          </p:cNvPr>
          <p:cNvSpPr>
            <a:spLocks noGrp="1"/>
          </p:cNvSpPr>
          <p:nvPr>
            <p:ph type="title"/>
          </p:nvPr>
        </p:nvSpPr>
        <p:spPr/>
        <p:txBody>
          <a:bodyPr/>
          <a:lstStyle/>
          <a:p>
            <a:r>
              <a:rPr lang="pt-PT" dirty="0"/>
              <a:t>Myokines</a:t>
            </a:r>
            <a:endParaRPr lang="en-GB" dirty="0"/>
          </a:p>
        </p:txBody>
      </p:sp>
      <p:pic>
        <p:nvPicPr>
          <p:cNvPr id="5" name="Content Placeholder 4" descr="A diagram of a person running&#10;&#10;Description automatically generated">
            <a:extLst>
              <a:ext uri="{FF2B5EF4-FFF2-40B4-BE49-F238E27FC236}">
                <a16:creationId xmlns:a16="http://schemas.microsoft.com/office/drawing/2014/main" id="{01F8E6FC-6A4F-98A7-8546-B4FC3508E925}"/>
              </a:ext>
            </a:extLst>
          </p:cNvPr>
          <p:cNvPicPr>
            <a:picLocks noGrp="1" noChangeAspect="1"/>
          </p:cNvPicPr>
          <p:nvPr>
            <p:ph idx="1"/>
          </p:nvPr>
        </p:nvPicPr>
        <p:blipFill>
          <a:blip r:embed="rId3"/>
          <a:stretch>
            <a:fillRect/>
          </a:stretch>
        </p:blipFill>
        <p:spPr>
          <a:xfrm>
            <a:off x="507476" y="1519245"/>
            <a:ext cx="5338374" cy="3411102"/>
          </a:xfrm>
        </p:spPr>
      </p:pic>
      <p:sp>
        <p:nvSpPr>
          <p:cNvPr id="6" name="TextBox 5">
            <a:extLst>
              <a:ext uri="{FF2B5EF4-FFF2-40B4-BE49-F238E27FC236}">
                <a16:creationId xmlns:a16="http://schemas.microsoft.com/office/drawing/2014/main" id="{985A23B0-A4BE-E312-5051-4F78EB8EEE49}"/>
              </a:ext>
            </a:extLst>
          </p:cNvPr>
          <p:cNvSpPr txBox="1"/>
          <p:nvPr/>
        </p:nvSpPr>
        <p:spPr>
          <a:xfrm>
            <a:off x="335666" y="5495728"/>
            <a:ext cx="9282896" cy="923330"/>
          </a:xfrm>
          <a:prstGeom prst="rect">
            <a:avLst/>
          </a:prstGeom>
          <a:noFill/>
        </p:spPr>
        <p:txBody>
          <a:bodyPr wrap="square" rtlCol="0">
            <a:spAutoFit/>
          </a:bodyPr>
          <a:lstStyle/>
          <a:p>
            <a:r>
              <a:rPr lang="en-US" b="0" i="0" dirty="0" err="1">
                <a:effectLst/>
                <a:latin typeface="ElsevierGulliver"/>
              </a:rPr>
              <a:t>Byunghun</a:t>
            </a:r>
            <a:r>
              <a:rPr lang="en-US" b="0" i="0" dirty="0">
                <a:effectLst/>
                <a:latin typeface="ElsevierGulliver"/>
              </a:rPr>
              <a:t> So et </a:t>
            </a:r>
            <a:r>
              <a:rPr lang="en-US" b="0" i="0" dirty="0" err="1">
                <a:effectLst/>
                <a:latin typeface="ElsevierGulliver"/>
              </a:rPr>
              <a:t>el</a:t>
            </a:r>
            <a:r>
              <a:rPr lang="en-US" b="0" i="0" dirty="0">
                <a:effectLst/>
                <a:latin typeface="ElsevierGulliver"/>
              </a:rPr>
              <a:t>, Exercise-induced myokines in health and metabolic diseases, Integrative Medicine Research, Volume 3, Issue 4, December 2014, 172-179</a:t>
            </a:r>
            <a:endParaRPr lang="en-US" b="0" i="0" dirty="0">
              <a:effectLst/>
              <a:latin typeface="ElsevierSans"/>
            </a:endParaRPr>
          </a:p>
          <a:p>
            <a:endParaRPr lang="en-GB" dirty="0"/>
          </a:p>
        </p:txBody>
      </p:sp>
      <p:sp>
        <p:nvSpPr>
          <p:cNvPr id="7" name="TextBox 6">
            <a:extLst>
              <a:ext uri="{FF2B5EF4-FFF2-40B4-BE49-F238E27FC236}">
                <a16:creationId xmlns:a16="http://schemas.microsoft.com/office/drawing/2014/main" id="{AE3B857F-344C-6334-A733-93FA4A900399}"/>
              </a:ext>
            </a:extLst>
          </p:cNvPr>
          <p:cNvSpPr txBox="1"/>
          <p:nvPr/>
        </p:nvSpPr>
        <p:spPr>
          <a:xfrm>
            <a:off x="6132920" y="1514027"/>
            <a:ext cx="5588525" cy="3416320"/>
          </a:xfrm>
          <a:prstGeom prst="rect">
            <a:avLst/>
          </a:prstGeom>
          <a:noFill/>
        </p:spPr>
        <p:txBody>
          <a:bodyPr wrap="square" rtlCol="0">
            <a:spAutoFit/>
          </a:bodyPr>
          <a:lstStyle/>
          <a:p>
            <a:pPr marL="285750" indent="-285750">
              <a:buFont typeface="Arial" panose="020B0604020202020204" pitchFamily="34" charset="0"/>
              <a:buChar char="•"/>
            </a:pPr>
            <a:r>
              <a:rPr lang="en-US" sz="3200" dirty="0"/>
              <a:t>Different muscle </a:t>
            </a:r>
            <a:r>
              <a:rPr lang="en-US" sz="3200" dirty="0" err="1"/>
              <a:t>fibres</a:t>
            </a:r>
            <a:r>
              <a:rPr lang="en-US" sz="3200" dirty="0"/>
              <a:t> release different myokine </a:t>
            </a:r>
            <a:r>
              <a:rPr lang="pt-PT" sz="3200" dirty="0"/>
              <a:t>types.</a:t>
            </a:r>
            <a:endParaRPr lang="en-GB" sz="3200" b="0" i="0" dirty="0">
              <a:effectLst/>
              <a:latin typeface="ElsevierGulliver"/>
            </a:endParaRPr>
          </a:p>
          <a:p>
            <a:pPr marL="285750" indent="-285750">
              <a:buFont typeface="Arial" panose="020B0604020202020204" pitchFamily="34" charset="0"/>
              <a:buChar char="•"/>
            </a:pPr>
            <a:r>
              <a:rPr lang="en-US" sz="3200" dirty="0"/>
              <a:t>These have different effects.  </a:t>
            </a:r>
          </a:p>
          <a:p>
            <a:pPr marL="285750" indent="-285750">
              <a:buFont typeface="Arial" panose="020B0604020202020204" pitchFamily="34" charset="0"/>
              <a:buChar char="•"/>
            </a:pPr>
            <a:r>
              <a:rPr lang="en-US" sz="3200" b="0" i="0" dirty="0">
                <a:effectLst/>
              </a:rPr>
              <a:t>Myokin</a:t>
            </a:r>
            <a:r>
              <a:rPr lang="en-US" sz="3200" dirty="0"/>
              <a:t>es also protect against p</a:t>
            </a:r>
            <a:r>
              <a:rPr lang="en-US" sz="3200" b="0" i="0" dirty="0">
                <a:effectLst/>
                <a:latin typeface="ElsevierGulliver"/>
              </a:rPr>
              <a:t>ro-inflammatory effects of adipokines.</a:t>
            </a:r>
            <a:endParaRPr lang="en-GB" sz="3200" b="0" i="0" dirty="0">
              <a:effectLst/>
            </a:endParaRPr>
          </a:p>
          <a:p>
            <a:endParaRPr lang="en-GB" sz="2400" dirty="0"/>
          </a:p>
        </p:txBody>
      </p:sp>
    </p:spTree>
    <p:extLst>
      <p:ext uri="{BB962C8B-B14F-4D97-AF65-F5344CB8AC3E}">
        <p14:creationId xmlns:p14="http://schemas.microsoft.com/office/powerpoint/2010/main" val="161381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D2CA-9333-3E2E-8C5F-25075DE58ADE}"/>
              </a:ext>
            </a:extLst>
          </p:cNvPr>
          <p:cNvSpPr>
            <a:spLocks noGrp="1"/>
          </p:cNvSpPr>
          <p:nvPr>
            <p:ph type="title"/>
          </p:nvPr>
        </p:nvSpPr>
        <p:spPr>
          <a:xfrm>
            <a:off x="385712" y="365125"/>
            <a:ext cx="10855227" cy="1325563"/>
          </a:xfrm>
        </p:spPr>
        <p:txBody>
          <a:bodyPr/>
          <a:lstStyle/>
          <a:p>
            <a:r>
              <a:rPr lang="en-GB" dirty="0"/>
              <a:t>Factors influencing myokine production</a:t>
            </a:r>
          </a:p>
        </p:txBody>
      </p:sp>
      <p:sp>
        <p:nvSpPr>
          <p:cNvPr id="3" name="Slide Number Placeholder 2">
            <a:extLst>
              <a:ext uri="{FF2B5EF4-FFF2-40B4-BE49-F238E27FC236}">
                <a16:creationId xmlns:a16="http://schemas.microsoft.com/office/drawing/2014/main" id="{A6C02382-1F8E-7A2E-9E2B-BDDDFDAEBA0F}"/>
              </a:ext>
            </a:extLst>
          </p:cNvPr>
          <p:cNvSpPr>
            <a:spLocks noGrp="1"/>
          </p:cNvSpPr>
          <p:nvPr>
            <p:ph type="sldNum" sz="quarter" idx="12"/>
          </p:nvPr>
        </p:nvSpPr>
        <p:spPr/>
        <p:txBody>
          <a:bodyPr/>
          <a:lstStyle/>
          <a:p>
            <a:fld id="{4660F2B3-1879-0340-BC50-918B256154A8}" type="slidenum">
              <a:rPr lang="en-US" smtClean="0"/>
              <a:t>7</a:t>
            </a:fld>
            <a:endParaRPr lang="en-US"/>
          </a:p>
        </p:txBody>
      </p:sp>
      <p:pic>
        <p:nvPicPr>
          <p:cNvPr id="5" name="Picture 4" descr="A diagram of people doing different exercises&#10;&#10;Description automatically generated">
            <a:extLst>
              <a:ext uri="{FF2B5EF4-FFF2-40B4-BE49-F238E27FC236}">
                <a16:creationId xmlns:a16="http://schemas.microsoft.com/office/drawing/2014/main" id="{E098D3FA-CD5B-280D-9090-640C34AB5B8A}"/>
              </a:ext>
            </a:extLst>
          </p:cNvPr>
          <p:cNvPicPr>
            <a:picLocks noChangeAspect="1"/>
          </p:cNvPicPr>
          <p:nvPr/>
        </p:nvPicPr>
        <p:blipFill>
          <a:blip r:embed="rId3"/>
          <a:stretch>
            <a:fillRect/>
          </a:stretch>
        </p:blipFill>
        <p:spPr>
          <a:xfrm>
            <a:off x="385713" y="1690688"/>
            <a:ext cx="6082478" cy="4318095"/>
          </a:xfrm>
          <a:prstGeom prst="rect">
            <a:avLst/>
          </a:prstGeom>
        </p:spPr>
      </p:pic>
      <p:sp>
        <p:nvSpPr>
          <p:cNvPr id="6" name="TextBox 5">
            <a:extLst>
              <a:ext uri="{FF2B5EF4-FFF2-40B4-BE49-F238E27FC236}">
                <a16:creationId xmlns:a16="http://schemas.microsoft.com/office/drawing/2014/main" id="{D9696B38-3D28-BE3F-1C11-C75F26041D29}"/>
              </a:ext>
            </a:extLst>
          </p:cNvPr>
          <p:cNvSpPr txBox="1"/>
          <p:nvPr/>
        </p:nvSpPr>
        <p:spPr>
          <a:xfrm>
            <a:off x="7004115" y="5199927"/>
            <a:ext cx="45290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Beate</a:t>
            </a:r>
            <a:r>
              <a:rPr lang="en-US" sz="1400" dirty="0"/>
              <a:t> E M </a:t>
            </a:r>
            <a:r>
              <a:rPr lang="en-US" sz="1400" dirty="0" err="1"/>
              <a:t>Zunner</a:t>
            </a:r>
            <a:r>
              <a:rPr lang="en-US" sz="1400" dirty="0"/>
              <a:t>, Myokines and Resistance Training: A Narrative Review, International Journal of Molecular Sciences, </a:t>
            </a:r>
            <a:r>
              <a:rPr lang="en-GB" sz="1400" dirty="0"/>
              <a:t>2022 Apr; 23(7): 3501.</a:t>
            </a:r>
            <a:endParaRPr lang="en-US" sz="1400" dirty="0"/>
          </a:p>
        </p:txBody>
      </p:sp>
      <p:sp>
        <p:nvSpPr>
          <p:cNvPr id="7" name="TextBox 6">
            <a:extLst>
              <a:ext uri="{FF2B5EF4-FFF2-40B4-BE49-F238E27FC236}">
                <a16:creationId xmlns:a16="http://schemas.microsoft.com/office/drawing/2014/main" id="{0DC6C09D-4036-F9F6-A596-5A90F00AC6E1}"/>
              </a:ext>
            </a:extLst>
          </p:cNvPr>
          <p:cNvSpPr txBox="1"/>
          <p:nvPr/>
        </p:nvSpPr>
        <p:spPr>
          <a:xfrm>
            <a:off x="6769295" y="1690688"/>
            <a:ext cx="4662998" cy="2862322"/>
          </a:xfrm>
          <a:prstGeom prst="rect">
            <a:avLst/>
          </a:prstGeom>
          <a:noFill/>
        </p:spPr>
        <p:txBody>
          <a:bodyPr wrap="square" rtlCol="0">
            <a:spAutoFit/>
          </a:bodyPr>
          <a:lstStyle/>
          <a:p>
            <a:pPr marL="285750" indent="-285750">
              <a:buFont typeface="Arial" panose="020B0604020202020204" pitchFamily="34" charset="0"/>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Physical activity</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a:t>
            </a:r>
            <a:r>
              <a:rPr lang="en-US" sz="2000" b="0" i="0" dirty="0">
                <a:effectLst/>
                <a:latin typeface="Calibri" panose="020F0502020204030204" pitchFamily="34" charset="0"/>
                <a:ea typeface="Calibri" panose="020F0502020204030204" pitchFamily="34" charset="0"/>
                <a:cs typeface="Calibri" panose="020F0502020204030204" pitchFamily="34" charset="0"/>
              </a:rPr>
              <a:t>ody weight management</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a:t>
            </a:r>
            <a:r>
              <a:rPr lang="en-US" sz="2000" b="0" i="0" dirty="0">
                <a:effectLst/>
                <a:latin typeface="Calibri" panose="020F0502020204030204" pitchFamily="34" charset="0"/>
                <a:ea typeface="Calibri" panose="020F0502020204030204" pitchFamily="34" charset="0"/>
                <a:cs typeface="Calibri" panose="020F0502020204030204" pitchFamily="34" charset="0"/>
              </a:rPr>
              <a:t>tress reduction</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N</a:t>
            </a:r>
            <a:r>
              <a:rPr lang="en-US" sz="2000" b="0" i="0" dirty="0">
                <a:effectLst/>
                <a:latin typeface="Calibri" panose="020F0502020204030204" pitchFamily="34" charset="0"/>
                <a:ea typeface="Calibri" panose="020F0502020204030204" pitchFamily="34" charset="0"/>
                <a:cs typeface="Calibri" panose="020F0502020204030204" pitchFamily="34" charset="0"/>
              </a:rPr>
              <a:t>utrition</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D</a:t>
            </a:r>
            <a:r>
              <a:rPr lang="en-US" sz="2000" b="0" i="0" dirty="0">
                <a:effectLst/>
                <a:latin typeface="Calibri" panose="020F0502020204030204" pitchFamily="34" charset="0"/>
                <a:ea typeface="Calibri" panose="020F0502020204030204" pitchFamily="34" charset="0"/>
                <a:cs typeface="Calibri" panose="020F0502020204030204" pitchFamily="34" charset="0"/>
              </a:rPr>
              <a:t>aily movement</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a:t>
            </a:r>
            <a:r>
              <a:rPr lang="en-US" sz="2000" b="0" i="0" dirty="0">
                <a:effectLst/>
                <a:latin typeface="Calibri" panose="020F0502020204030204" pitchFamily="34" charset="0"/>
                <a:ea typeface="Calibri" panose="020F0502020204030204" pitchFamily="34" charset="0"/>
                <a:cs typeface="Calibri" panose="020F0502020204030204" pitchFamily="34" charset="0"/>
              </a:rPr>
              <a:t>ther lifestyle factors </a:t>
            </a:r>
          </a:p>
          <a:p>
            <a:pPr marL="285750" indent="-285750">
              <a:buFont typeface="Arial" panose="020B0604020202020204" pitchFamily="34" charset="0"/>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Vice versa, an unhealthy lifestyle could lead to loss of muscle mass and an impaired myokine production.</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974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503792-77A0-4BD4-53ED-268CCC464AAD}"/>
              </a:ext>
            </a:extLst>
          </p:cNvPr>
          <p:cNvSpPr>
            <a:spLocks noGrp="1"/>
          </p:cNvSpPr>
          <p:nvPr>
            <p:ph type="sldNum" sz="quarter" idx="12"/>
          </p:nvPr>
        </p:nvSpPr>
        <p:spPr/>
        <p:txBody>
          <a:bodyPr/>
          <a:lstStyle/>
          <a:p>
            <a:fld id="{4660F2B3-1879-0340-BC50-918B256154A8}" type="slidenum">
              <a:rPr lang="en-US" smtClean="0"/>
              <a:t>8</a:t>
            </a:fld>
            <a:endParaRPr lang="en-US"/>
          </a:p>
        </p:txBody>
      </p:sp>
      <p:sp>
        <p:nvSpPr>
          <p:cNvPr id="4" name="Content Placeholder 2">
            <a:extLst>
              <a:ext uri="{FF2B5EF4-FFF2-40B4-BE49-F238E27FC236}">
                <a16:creationId xmlns:a16="http://schemas.microsoft.com/office/drawing/2014/main" id="{B0999BAC-877C-F856-EFC4-45EF3F9CF40C}"/>
              </a:ext>
            </a:extLst>
          </p:cNvPr>
          <p:cNvSpPr>
            <a:spLocks noGrp="1"/>
          </p:cNvSpPr>
          <p:nvPr>
            <p:ph type="title"/>
          </p:nvPr>
        </p:nvSpPr>
        <p:spPr>
          <a:xfrm>
            <a:off x="801698" y="1119555"/>
            <a:ext cx="10342944" cy="4880800"/>
          </a:xfrm>
        </p:spPr>
        <p:txBody>
          <a:bodyPr>
            <a:normAutofit fontScale="90000"/>
          </a:bodyPr>
          <a:lstStyle/>
          <a:p>
            <a:pPr marL="0" indent="0">
              <a:buNone/>
            </a:pPr>
            <a:r>
              <a:rPr lang="en-US" sz="2800" b="0" i="1" dirty="0">
                <a:effectLst/>
                <a:latin typeface="Calibri" panose="020F0502020204030204" pitchFamily="34" charset="0"/>
                <a:ea typeface="Calibri" panose="020F0502020204030204" pitchFamily="34" charset="0"/>
                <a:cs typeface="Times New Roman" panose="02020603050405020304" pitchFamily="18" charset="0"/>
              </a:rPr>
              <a:t>Physical Activity</a:t>
            </a:r>
            <a:r>
              <a:rPr lang="en-US" sz="2800" b="0" i="1" dirty="0">
                <a:latin typeface="Calibri" panose="020F0502020204030204" pitchFamily="34" charset="0"/>
                <a:ea typeface="Calibri" panose="020F0502020204030204" pitchFamily="34" charset="0"/>
                <a:cs typeface="Times New Roman" panose="02020603050405020304" pitchFamily="18" charset="0"/>
              </a:rPr>
              <a:t> </a:t>
            </a:r>
            <a: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activates:</a:t>
            </a:r>
            <a:b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central nervous system </a:t>
            </a:r>
          </a:p>
          <a:p>
            <a:pPr marL="457200" indent="-457200">
              <a:buFont typeface="Arial" panose="020B0604020202020204" pitchFamily="34" charset="0"/>
              <a:buChar char="•"/>
            </a:pPr>
            <a: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peripheral nervous system</a:t>
            </a:r>
          </a:p>
          <a:p>
            <a:pPr marL="457200" indent="-457200">
              <a:buFont typeface="Arial" panose="020B0604020202020204" pitchFamily="34" charset="0"/>
              <a:buChar char="•"/>
            </a:pPr>
            <a: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endocrine system</a:t>
            </a:r>
          </a:p>
          <a:p>
            <a:pPr marL="457200" indent="-457200">
              <a:buFont typeface="Arial" panose="020B0604020202020204" pitchFamily="34" charset="0"/>
              <a:buChar char="•"/>
            </a:pPr>
            <a: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skeletal muscle system</a:t>
            </a:r>
          </a:p>
          <a:p>
            <a:pPr marL="457200" indent="-457200">
              <a:buFont typeface="Arial" panose="020B0604020202020204" pitchFamily="34" charset="0"/>
              <a:buChar char="•"/>
            </a:pPr>
            <a: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cardiovascular system</a:t>
            </a:r>
            <a:b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0" i="1" dirty="0">
                <a:latin typeface="Calibri" panose="020F0502020204030204" pitchFamily="34" charset="0"/>
                <a:ea typeface="Calibri" panose="020F0502020204030204" pitchFamily="34" charset="0"/>
                <a:cs typeface="Times New Roman" panose="02020603050405020304" pitchFamily="18" charset="0"/>
              </a:rPr>
              <a:t>I</a:t>
            </a:r>
            <a: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 does so in a very integrative and systematic manner and by repeatedly exposing yourself to bouts of exercise, all these systems adapt in an integrated manner. They learn how to work better. They grow stronger. They grow better. </a:t>
            </a:r>
            <a:b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US" sz="2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Presentation by </a:t>
            </a: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Professor </a:t>
            </a:r>
            <a:r>
              <a:rPr lang="en-US" sz="2000" b="0" dirty="0">
                <a:latin typeface="Calibri" panose="020F0502020204030204" pitchFamily="34" charset="0"/>
                <a:ea typeface="Calibri" panose="020F0502020204030204" pitchFamily="34" charset="0"/>
                <a:cs typeface="Times New Roman" panose="02020603050405020304" pitchFamily="18" charset="0"/>
              </a:rPr>
              <a:t>Robert </a:t>
            </a:r>
            <a:r>
              <a:rPr lang="en-US" sz="2000" b="0" dirty="0" err="1">
                <a:latin typeface="Calibri" panose="020F0502020204030204" pitchFamily="34" charset="0"/>
                <a:ea typeface="Calibri" panose="020F0502020204030204" pitchFamily="34" charset="0"/>
                <a:cs typeface="Times New Roman" panose="02020603050405020304" pitchFamily="18" charset="0"/>
              </a:rPr>
              <a:t>Motl</a:t>
            </a:r>
            <a:r>
              <a:rPr lang="en-US" sz="2000" b="0" dirty="0">
                <a:latin typeface="Calibri" panose="020F0502020204030204" pitchFamily="34" charset="0"/>
                <a:ea typeface="Calibri" panose="020F0502020204030204" pitchFamily="34" charset="0"/>
                <a:cs typeface="Times New Roman" panose="02020603050405020304" pitchFamily="18" charset="0"/>
              </a:rPr>
              <a:t>, Benefits, Safety and Guideline for Exercise in MS, May 22</a:t>
            </a:r>
            <a:r>
              <a:rPr lang="en-US" sz="2000" b="0" baseline="30000" dirty="0">
                <a:latin typeface="Calibri" panose="020F0502020204030204" pitchFamily="34" charset="0"/>
                <a:ea typeface="Calibri" panose="020F0502020204030204" pitchFamily="34" charset="0"/>
                <a:cs typeface="Times New Roman" panose="02020603050405020304" pitchFamily="18" charset="0"/>
              </a:rPr>
              <a:t>nd</a:t>
            </a:r>
            <a:r>
              <a:rPr lang="en-US" sz="2000" b="0" dirty="0">
                <a:latin typeface="Calibri" panose="020F0502020204030204" pitchFamily="34" charset="0"/>
                <a:ea typeface="Calibri" panose="020F0502020204030204" pitchFamily="34" charset="0"/>
                <a:cs typeface="Times New Roman" panose="02020603050405020304" pitchFamily="18" charset="0"/>
              </a:rPr>
              <a:t> 2023</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10" name="Picture 9" descr="A person and person walking&#10;&#10;Description automatically generated">
            <a:extLst>
              <a:ext uri="{FF2B5EF4-FFF2-40B4-BE49-F238E27FC236}">
                <a16:creationId xmlns:a16="http://schemas.microsoft.com/office/drawing/2014/main" id="{A4B12FFE-5AAF-54E5-9E9B-1D6D11B449FE}"/>
              </a:ext>
            </a:extLst>
          </p:cNvPr>
          <p:cNvPicPr>
            <a:picLocks noChangeAspect="1"/>
          </p:cNvPicPr>
          <p:nvPr/>
        </p:nvPicPr>
        <p:blipFill>
          <a:blip r:embed="rId3"/>
          <a:stretch>
            <a:fillRect/>
          </a:stretch>
        </p:blipFill>
        <p:spPr>
          <a:xfrm>
            <a:off x="7243012" y="565189"/>
            <a:ext cx="3033752" cy="2763201"/>
          </a:xfrm>
          <a:prstGeom prst="rect">
            <a:avLst/>
          </a:prstGeom>
        </p:spPr>
      </p:pic>
    </p:spTree>
    <p:extLst>
      <p:ext uri="{BB962C8B-B14F-4D97-AF65-F5344CB8AC3E}">
        <p14:creationId xmlns:p14="http://schemas.microsoft.com/office/powerpoint/2010/main" val="91772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6039-89A9-8630-A3D4-7FB76ADDD416}"/>
              </a:ext>
            </a:extLst>
          </p:cNvPr>
          <p:cNvSpPr>
            <a:spLocks noGrp="1"/>
          </p:cNvSpPr>
          <p:nvPr>
            <p:ph type="title"/>
          </p:nvPr>
        </p:nvSpPr>
        <p:spPr/>
        <p:txBody>
          <a:bodyPr/>
          <a:lstStyle/>
          <a:p>
            <a:r>
              <a:rPr lang="pt-PT" dirty="0"/>
              <a:t>Brain health</a:t>
            </a:r>
            <a:endParaRPr lang="en-GB" dirty="0"/>
          </a:p>
        </p:txBody>
      </p:sp>
      <p:sp>
        <p:nvSpPr>
          <p:cNvPr id="3" name="Slide Number Placeholder 2">
            <a:extLst>
              <a:ext uri="{FF2B5EF4-FFF2-40B4-BE49-F238E27FC236}">
                <a16:creationId xmlns:a16="http://schemas.microsoft.com/office/drawing/2014/main" id="{EA838F7C-AF76-39A3-8B54-6EC3BCB962FA}"/>
              </a:ext>
            </a:extLst>
          </p:cNvPr>
          <p:cNvSpPr>
            <a:spLocks noGrp="1"/>
          </p:cNvSpPr>
          <p:nvPr>
            <p:ph type="sldNum" sz="quarter" idx="12"/>
          </p:nvPr>
        </p:nvSpPr>
        <p:spPr/>
        <p:txBody>
          <a:bodyPr/>
          <a:lstStyle/>
          <a:p>
            <a:fld id="{4660F2B3-1879-0340-BC50-918B256154A8}" type="slidenum">
              <a:rPr lang="en-US" smtClean="0"/>
              <a:t>9</a:t>
            </a:fld>
            <a:endParaRPr lang="en-US"/>
          </a:p>
        </p:txBody>
      </p:sp>
      <p:sp>
        <p:nvSpPr>
          <p:cNvPr id="5" name="TextBox 4">
            <a:extLst>
              <a:ext uri="{FF2B5EF4-FFF2-40B4-BE49-F238E27FC236}">
                <a16:creationId xmlns:a16="http://schemas.microsoft.com/office/drawing/2014/main" id="{6C41B532-3D23-FA62-39E9-B68A2D5210EA}"/>
              </a:ext>
            </a:extLst>
          </p:cNvPr>
          <p:cNvSpPr txBox="1"/>
          <p:nvPr/>
        </p:nvSpPr>
        <p:spPr>
          <a:xfrm>
            <a:off x="832826" y="1408737"/>
            <a:ext cx="6043024" cy="6063198"/>
          </a:xfrm>
          <a:prstGeom prst="rect">
            <a:avLst/>
          </a:prstGeom>
          <a:noFill/>
        </p:spPr>
        <p:txBody>
          <a:bodyPr wrap="square">
            <a:spAutoFit/>
          </a:bodyPr>
          <a:lstStyle/>
          <a:p>
            <a:r>
              <a:rPr lang="en-GB" sz="3200" i="1" kern="0" spc="-45" dirty="0">
                <a:effectLst/>
                <a:latin typeface="Calibri" panose="020F0502020204030204" pitchFamily="34" charset="0"/>
                <a:ea typeface="Calibri" panose="020F0502020204030204" pitchFamily="34" charset="0"/>
                <a:cs typeface="Calibri" panose="020F0502020204030204" pitchFamily="34" charset="0"/>
              </a:rPr>
              <a:t>Simply moving your body, has immediate, long-lasting and protective benefits for your brain. And that can last for the rest of your life.</a:t>
            </a:r>
          </a:p>
          <a:p>
            <a:endParaRPr lang="en-GB" sz="3200" i="1" kern="0" spc="-45" dirty="0">
              <a:effectLst/>
              <a:latin typeface="Calibri" panose="020F0502020204030204" pitchFamily="34" charset="0"/>
              <a:ea typeface="Calibri" panose="020F0502020204030204" pitchFamily="34" charset="0"/>
              <a:cs typeface="Calibri" panose="020F0502020204030204" pitchFamily="34" charset="0"/>
            </a:endParaRPr>
          </a:p>
          <a:p>
            <a:endParaRPr lang="en-GB" sz="3200" kern="0" spc="-45"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kern="0" spc="-45"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Wendy Suzuki, Prof. of neuroscience and </a:t>
            </a:r>
            <a:r>
              <a:rPr lang="en-GB" kern="0" spc="-45" dirty="0">
                <a:solidFill>
                  <a:srgbClr val="002060"/>
                </a:solidFill>
                <a:effectLst/>
                <a:ea typeface="Calibri" panose="020F0502020204030204" pitchFamily="34" charset="0"/>
                <a:cs typeface="Calibri" panose="020F0502020204030204" pitchFamily="34" charset="0"/>
              </a:rPr>
              <a:t>psychology at New York University </a:t>
            </a:r>
            <a:r>
              <a:rPr lang="en-GB" b="0" i="0" dirty="0">
                <a:solidFill>
                  <a:srgbClr val="002060"/>
                </a:solidFill>
                <a:effectLst/>
              </a:rPr>
              <a:t> </a:t>
            </a:r>
            <a:r>
              <a:rPr lang="en-GB" b="0" i="0" dirty="0" err="1">
                <a:solidFill>
                  <a:srgbClr val="002060"/>
                </a:solidFill>
                <a:effectLst/>
              </a:rPr>
              <a:t>Center</a:t>
            </a:r>
            <a:r>
              <a:rPr lang="en-GB" b="0" i="0" dirty="0">
                <a:solidFill>
                  <a:srgbClr val="002060"/>
                </a:solidFill>
                <a:effectLst/>
              </a:rPr>
              <a:t> for Neural Science </a:t>
            </a:r>
            <a:endParaRPr lang="en-GB" kern="0" spc="-45" dirty="0">
              <a:solidFill>
                <a:srgbClr val="002060"/>
              </a:solidFill>
              <a:effectLst/>
              <a:ea typeface="Calibri" panose="020F0502020204030204" pitchFamily="34" charset="0"/>
              <a:cs typeface="Calibri" panose="020F0502020204030204" pitchFamily="34" charset="0"/>
            </a:endParaRPr>
          </a:p>
          <a:p>
            <a:endParaRPr lang="en-GB" sz="3200" kern="0" spc="-45"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3200" kern="0" spc="-45"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3200" kern="0" spc="-45"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C3C3870B-C43A-3F03-178B-4D4624E14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963" y="1408737"/>
            <a:ext cx="3555662" cy="404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0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7.:"/>
</p:tagLst>
</file>

<file path=ppt/theme/theme1.xml><?xml version="1.0" encoding="utf-8"?>
<a:theme xmlns:a="http://schemas.openxmlformats.org/drawingml/2006/main" name="Office Theme">
  <a:themeElements>
    <a:clrScheme name="OMS">
      <a:dk1>
        <a:srgbClr val="184186"/>
      </a:dk1>
      <a:lt1>
        <a:srgbClr val="FFFFFF"/>
      </a:lt1>
      <a:dk2>
        <a:srgbClr val="203C4F"/>
      </a:dk2>
      <a:lt2>
        <a:srgbClr val="B9DADF"/>
      </a:lt2>
      <a:accent1>
        <a:srgbClr val="04A3BF"/>
      </a:accent1>
      <a:accent2>
        <a:srgbClr val="FCB85E"/>
      </a:accent2>
      <a:accent3>
        <a:srgbClr val="008291"/>
      </a:accent3>
      <a:accent4>
        <a:srgbClr val="F58766"/>
      </a:accent4>
      <a:accent5>
        <a:srgbClr val="93C940"/>
      </a:accent5>
      <a:accent6>
        <a:srgbClr val="203C4F"/>
      </a:accent6>
      <a:hlink>
        <a:srgbClr val="04A3BF"/>
      </a:hlink>
      <a:folHlink>
        <a:srgbClr val="04A3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1F6488F-8D5C-4F79-8D95-24F9EEBD784D}" vid="{CEAE595B-9588-404D-85CE-1132FCC92526}"/>
    </a:ext>
  </a:extLst>
</a:theme>
</file>

<file path=ppt/theme/theme2.xml><?xml version="1.0" encoding="utf-8"?>
<a:theme xmlns:a="http://schemas.openxmlformats.org/drawingml/2006/main" name="1_Office Theme">
  <a:themeElements>
    <a:clrScheme name="OMS">
      <a:dk1>
        <a:srgbClr val="184186"/>
      </a:dk1>
      <a:lt1>
        <a:srgbClr val="FFFFFF"/>
      </a:lt1>
      <a:dk2>
        <a:srgbClr val="203C4F"/>
      </a:dk2>
      <a:lt2>
        <a:srgbClr val="B9DADF"/>
      </a:lt2>
      <a:accent1>
        <a:srgbClr val="04A3BF"/>
      </a:accent1>
      <a:accent2>
        <a:srgbClr val="FCB85E"/>
      </a:accent2>
      <a:accent3>
        <a:srgbClr val="008291"/>
      </a:accent3>
      <a:accent4>
        <a:srgbClr val="F58766"/>
      </a:accent4>
      <a:accent5>
        <a:srgbClr val="93C940"/>
      </a:accent5>
      <a:accent6>
        <a:srgbClr val="203C4F"/>
      </a:accent6>
      <a:hlink>
        <a:srgbClr val="04A3BF"/>
      </a:hlink>
      <a:folHlink>
        <a:srgbClr val="04A3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1F6488F-8D5C-4F79-8D95-24F9EEBD784D}" vid="{251709EC-BDA6-45F1-A8C5-0D6CF465D9BC}"/>
    </a:ext>
  </a:extLst>
</a:theme>
</file>

<file path=ppt/theme/theme3.xml><?xml version="1.0" encoding="utf-8"?>
<a:theme xmlns:a="http://schemas.openxmlformats.org/drawingml/2006/main" name="2_Office Theme">
  <a:themeElements>
    <a:clrScheme name="OMS">
      <a:dk1>
        <a:srgbClr val="184186"/>
      </a:dk1>
      <a:lt1>
        <a:srgbClr val="FFFFFF"/>
      </a:lt1>
      <a:dk2>
        <a:srgbClr val="203C4F"/>
      </a:dk2>
      <a:lt2>
        <a:srgbClr val="B9DADF"/>
      </a:lt2>
      <a:accent1>
        <a:srgbClr val="04A3BF"/>
      </a:accent1>
      <a:accent2>
        <a:srgbClr val="FCB85E"/>
      </a:accent2>
      <a:accent3>
        <a:srgbClr val="008291"/>
      </a:accent3>
      <a:accent4>
        <a:srgbClr val="F58766"/>
      </a:accent4>
      <a:accent5>
        <a:srgbClr val="93C940"/>
      </a:accent5>
      <a:accent6>
        <a:srgbClr val="203C4F"/>
      </a:accent6>
      <a:hlink>
        <a:srgbClr val="04A3BF"/>
      </a:hlink>
      <a:folHlink>
        <a:srgbClr val="04A3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1F6488F-8D5C-4F79-8D95-24F9EEBD784D}" vid="{132B4D47-AFB9-49F4-B094-C234A0BDF8C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EF2B67B9687C418690F1B92FA6BC4B" ma:contentTypeVersion="19" ma:contentTypeDescription="Create a new document." ma:contentTypeScope="" ma:versionID="37921185a0ea95e34dc537211bd750f7">
  <xsd:schema xmlns:xsd="http://www.w3.org/2001/XMLSchema" xmlns:xs="http://www.w3.org/2001/XMLSchema" xmlns:p="http://schemas.microsoft.com/office/2006/metadata/properties" xmlns:ns2="2f77d0c1-93f8-40da-9698-8bdcd40d91d7" xmlns:ns3="b1b5ef9c-e88e-43a4-ada9-0b36f2579fa6" targetNamespace="http://schemas.microsoft.com/office/2006/metadata/properties" ma:root="true" ma:fieldsID="a732c56dc5f69afc1a37e2380f76e0a8" ns2:_="" ns3:_="">
    <xsd:import namespace="2f77d0c1-93f8-40da-9698-8bdcd40d91d7"/>
    <xsd:import namespace="b1b5ef9c-e88e-43a4-ada9-0b36f2579f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Dateandtim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7d0c1-93f8-40da-9698-8bdcd40d91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620ef11-50e0-4e7d-aa44-85c4138d06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b5ef9c-e88e-43a4-ada9-0b36f2579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bfac36d-149a-4447-9d17-e22c5f9e4966}" ma:internalName="TaxCatchAll" ma:showField="CatchAllData" ma:web="b1b5ef9c-e88e-43a4-ada9-0b36f2579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BE38CA-E0E0-472A-9A9D-C2241A3DC115}">
  <ds:schemaRefs>
    <ds:schemaRef ds:uri="http://schemas.microsoft.com/sharepoint/v3/contenttype/forms"/>
  </ds:schemaRefs>
</ds:datastoreItem>
</file>

<file path=customXml/itemProps2.xml><?xml version="1.0" encoding="utf-8"?>
<ds:datastoreItem xmlns:ds="http://schemas.openxmlformats.org/officeDocument/2006/customXml" ds:itemID="{1619F5DD-E127-4BDA-ABAF-11EE60560E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7d0c1-93f8-40da-9698-8bdcd40d91d7"/>
    <ds:schemaRef ds:uri="b1b5ef9c-e88e-43a4-ada9-0b36f2579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1392</Words>
  <Application>Microsoft Office PowerPoint</Application>
  <PresentationFormat>Widescreen</PresentationFormat>
  <Paragraphs>210</Paragraphs>
  <Slides>24</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Calibri</vt:lpstr>
      <vt:lpstr>Cambria</vt:lpstr>
      <vt:lpstr>ElsevierGulliver</vt:lpstr>
      <vt:lpstr>ElsevierSans</vt:lpstr>
      <vt:lpstr>Helvetica Neue</vt:lpstr>
      <vt:lpstr>Judson</vt:lpstr>
      <vt:lpstr>Red Hat Text</vt:lpstr>
      <vt:lpstr>Red Hat Text Medium</vt:lpstr>
      <vt:lpstr>STIX-Regular</vt:lpstr>
      <vt:lpstr>Office Theme</vt:lpstr>
      <vt:lpstr>1_Office Theme</vt:lpstr>
      <vt:lpstr>2_Office Theme</vt:lpstr>
      <vt:lpstr>Physical activity </vt:lpstr>
      <vt:lpstr>PowerPoint Presentation</vt:lpstr>
      <vt:lpstr>Overview</vt:lpstr>
      <vt:lpstr>PowerPoint Presentation</vt:lpstr>
      <vt:lpstr>How our body works</vt:lpstr>
      <vt:lpstr>Myokines</vt:lpstr>
      <vt:lpstr>Factors influencing myokine production</vt:lpstr>
      <vt:lpstr>Physical Activity activates:  the central nervous system  the peripheral nervous system the endocrine system the skeletal muscle system the cardiovascular system  It does so in a very integrative and systematic manner and by repeatedly exposing yourself to bouts of exercise, all these systems adapt in an integrated manner. They learn how to work better. They grow stronger. They grow better.   Presentation by Professor Robert Motl, Benefits, Safety and Guideline for Exercise in MS, May 22nd 2023 </vt:lpstr>
      <vt:lpstr>Brain health</vt:lpstr>
      <vt:lpstr>Key areas</vt:lpstr>
      <vt:lpstr>Physical activity &amp; neuroplasticity</vt:lpstr>
      <vt:lpstr>A disease-modifying intervention?</vt:lpstr>
      <vt:lpstr>Resistance training &amp; myokines</vt:lpstr>
      <vt:lpstr>Aerobic training &amp; grey matter</vt:lpstr>
      <vt:lpstr>Stretching, mental wellbeing &amp; inflammation</vt:lpstr>
      <vt:lpstr>HOLISM Study</vt:lpstr>
      <vt:lpstr>Physical activity &amp; quality of life</vt:lpstr>
      <vt:lpstr>Physical activity to manage MS symptoms</vt:lpstr>
      <vt:lpstr>Overcoming MS recommendation</vt:lpstr>
      <vt:lpstr>Not a ‘one size fits all’</vt:lpstr>
      <vt:lpstr>Dr Gretchen’s recommendation: 6 out of 10</vt:lpstr>
      <vt:lpstr>Making time for movement in your life is not a luxury, and it’s not self-indulgent.  It’s a necessity.   Caroline Williams, Move! The New Science of Body Over Mind </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Clare Norton</dc:creator>
  <cp:lastModifiedBy>Jake Connor</cp:lastModifiedBy>
  <cp:revision>97</cp:revision>
  <cp:lastPrinted>2024-02-19T10:56:01Z</cp:lastPrinted>
  <dcterms:created xsi:type="dcterms:W3CDTF">2022-12-22T00:17:42Z</dcterms:created>
  <dcterms:modified xsi:type="dcterms:W3CDTF">2025-05-12T07:35:29Z</dcterms:modified>
</cp:coreProperties>
</file>